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66" r:id="rId2"/>
    <p:sldId id="363" r:id="rId3"/>
    <p:sldId id="259" r:id="rId4"/>
    <p:sldId id="364" r:id="rId5"/>
    <p:sldId id="332" r:id="rId6"/>
    <p:sldId id="351" r:id="rId7"/>
    <p:sldId id="350" r:id="rId8"/>
    <p:sldId id="289" r:id="rId9"/>
    <p:sldId id="285" r:id="rId10"/>
    <p:sldId id="288" r:id="rId11"/>
    <p:sldId id="283" r:id="rId12"/>
    <p:sldId id="290" r:id="rId13"/>
    <p:sldId id="317" r:id="rId14"/>
    <p:sldId id="359" r:id="rId15"/>
    <p:sldId id="286" r:id="rId16"/>
    <p:sldId id="292" r:id="rId17"/>
    <p:sldId id="293" r:id="rId18"/>
    <p:sldId id="294" r:id="rId19"/>
    <p:sldId id="314" r:id="rId20"/>
    <p:sldId id="346" r:id="rId21"/>
    <p:sldId id="326" r:id="rId22"/>
    <p:sldId id="320" r:id="rId23"/>
    <p:sldId id="321" r:id="rId24"/>
    <p:sldId id="322" r:id="rId25"/>
    <p:sldId id="374" r:id="rId26"/>
    <p:sldId id="336" r:id="rId27"/>
    <p:sldId id="335" r:id="rId28"/>
    <p:sldId id="373" r:id="rId29"/>
    <p:sldId id="356" r:id="rId30"/>
    <p:sldId id="352" r:id="rId31"/>
    <p:sldId id="338" r:id="rId32"/>
    <p:sldId id="301" r:id="rId33"/>
    <p:sldId id="361" r:id="rId34"/>
    <p:sldId id="262" r:id="rId35"/>
    <p:sldId id="354" r:id="rId36"/>
    <p:sldId id="309" r:id="rId37"/>
    <p:sldId id="266" r:id="rId38"/>
    <p:sldId id="267" r:id="rId39"/>
    <p:sldId id="264" r:id="rId40"/>
    <p:sldId id="306" r:id="rId41"/>
    <p:sldId id="269" r:id="rId42"/>
    <p:sldId id="271" r:id="rId43"/>
    <p:sldId id="272" r:id="rId44"/>
    <p:sldId id="311" r:id="rId45"/>
    <p:sldId id="277" r:id="rId46"/>
    <p:sldId id="276" r:id="rId47"/>
    <p:sldId id="278" r:id="rId48"/>
    <p:sldId id="275" r:id="rId49"/>
    <p:sldId id="362" r:id="rId50"/>
    <p:sldId id="281" r:id="rId51"/>
    <p:sldId id="282" r:id="rId52"/>
    <p:sldId id="279" r:id="rId53"/>
    <p:sldId id="284" r:id="rId54"/>
    <p:sldId id="295" r:id="rId55"/>
    <p:sldId id="313" r:id="rId56"/>
    <p:sldId id="299" r:id="rId57"/>
    <p:sldId id="297" r:id="rId58"/>
    <p:sldId id="300" r:id="rId59"/>
    <p:sldId id="296" r:id="rId60"/>
    <p:sldId id="330" r:id="rId61"/>
    <p:sldId id="331" r:id="rId62"/>
    <p:sldId id="344" r:id="rId63"/>
    <p:sldId id="341" r:id="rId64"/>
    <p:sldId id="342" r:id="rId65"/>
    <p:sldId id="355" r:id="rId66"/>
    <p:sldId id="353" r:id="rId67"/>
    <p:sldId id="337" r:id="rId68"/>
    <p:sldId id="357" r:id="rId69"/>
    <p:sldId id="340" r:id="rId70"/>
    <p:sldId id="328" r:id="rId71"/>
    <p:sldId id="329" r:id="rId72"/>
    <p:sldId id="334" r:id="rId73"/>
    <p:sldId id="371" r:id="rId74"/>
    <p:sldId id="372" r:id="rId75"/>
    <p:sldId id="369" r:id="rId76"/>
    <p:sldId id="370" r:id="rId7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研究室の背景" id="{88AB4906-3985-42EE-91AB-FBA3563EEDAD}">
          <p14:sldIdLst>
            <p14:sldId id="366"/>
            <p14:sldId id="363"/>
            <p14:sldId id="259"/>
            <p14:sldId id="364"/>
            <p14:sldId id="332"/>
            <p14:sldId id="351"/>
            <p14:sldId id="350"/>
            <p14:sldId id="289"/>
            <p14:sldId id="285"/>
            <p14:sldId id="288"/>
            <p14:sldId id="283"/>
            <p14:sldId id="290"/>
            <p14:sldId id="317"/>
            <p14:sldId id="359"/>
            <p14:sldId id="286"/>
            <p14:sldId id="292"/>
            <p14:sldId id="293"/>
            <p14:sldId id="294"/>
          </p14:sldIdLst>
        </p14:section>
        <p14:section name="EEC cell周りの成果" id="{E5E5D481-BDF6-4ADF-88C0-7D11906D45B7}">
          <p14:sldIdLst>
            <p14:sldId id="314"/>
            <p14:sldId id="346"/>
            <p14:sldId id="326"/>
            <p14:sldId id="320"/>
            <p14:sldId id="321"/>
            <p14:sldId id="322"/>
            <p14:sldId id="374"/>
            <p14:sldId id="336"/>
            <p14:sldId id="335"/>
          </p14:sldIdLst>
        </p14:section>
        <p14:section name="紹介論文" id="{9E9E1983-046E-4AAC-8E96-D435C478BD06}">
          <p14:sldIdLst>
            <p14:sldId id="373"/>
            <p14:sldId id="356"/>
            <p14:sldId id="352"/>
            <p14:sldId id="338"/>
            <p14:sldId id="301"/>
            <p14:sldId id="361"/>
            <p14:sldId id="262"/>
            <p14:sldId id="354"/>
            <p14:sldId id="309"/>
            <p14:sldId id="266"/>
            <p14:sldId id="267"/>
            <p14:sldId id="264"/>
            <p14:sldId id="306"/>
            <p14:sldId id="269"/>
            <p14:sldId id="271"/>
            <p14:sldId id="272"/>
            <p14:sldId id="311"/>
            <p14:sldId id="277"/>
            <p14:sldId id="276"/>
            <p14:sldId id="278"/>
            <p14:sldId id="275"/>
            <p14:sldId id="362"/>
            <p14:sldId id="281"/>
            <p14:sldId id="282"/>
            <p14:sldId id="279"/>
            <p14:sldId id="284"/>
            <p14:sldId id="295"/>
            <p14:sldId id="313"/>
            <p14:sldId id="299"/>
            <p14:sldId id="297"/>
            <p14:sldId id="300"/>
            <p14:sldId id="296"/>
          </p14:sldIdLst>
        </p14:section>
        <p14:section name="まとめ" id="{796629CC-A1E5-4044-BEAC-C179B5934217}">
          <p14:sldIdLst>
            <p14:sldId id="330"/>
            <p14:sldId id="331"/>
            <p14:sldId id="344"/>
            <p14:sldId id="341"/>
            <p14:sldId id="342"/>
            <p14:sldId id="355"/>
          </p14:sldIdLst>
        </p14:section>
        <p14:section name="Appendix" id="{EA3F34DD-0DCD-4121-856E-38098EEB601A}">
          <p14:sldIdLst>
            <p14:sldId id="353"/>
            <p14:sldId id="337"/>
            <p14:sldId id="357"/>
            <p14:sldId id="340"/>
            <p14:sldId id="328"/>
            <p14:sldId id="329"/>
            <p14:sldId id="334"/>
          </p14:sldIdLst>
        </p14:section>
        <p14:section name="ZNF800/Zfp800先行研究" id="{D7085D49-E4F9-4A79-9D3A-B63F03D8E646}">
          <p14:sldIdLst>
            <p14:sldId id="371"/>
            <p14:sldId id="372"/>
            <p14:sldId id="369"/>
            <p14:sldId id="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FF"/>
    <a:srgbClr val="0000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7" autoAdjust="0"/>
    <p:restoredTop sz="96242" autoAdjust="0"/>
  </p:normalViewPr>
  <p:slideViewPr>
    <p:cSldViewPr snapToGrid="0">
      <p:cViewPr varScale="1">
        <p:scale>
          <a:sx n="85" d="100"/>
          <a:sy n="85" d="100"/>
        </p:scale>
        <p:origin x="56" y="424"/>
      </p:cViewPr>
      <p:guideLst/>
    </p:cSldViewPr>
  </p:slideViewPr>
  <p:notesTextViewPr>
    <p:cViewPr>
      <p:scale>
        <a:sx n="1" d="1"/>
        <a:sy n="1" d="1"/>
      </p:scale>
      <p:origin x="0" y="0"/>
    </p:cViewPr>
  </p:notesTextViewPr>
  <p:sorterViewPr>
    <p:cViewPr>
      <p:scale>
        <a:sx n="100" d="100"/>
        <a:sy n="100" d="100"/>
      </p:scale>
      <p:origin x="0" y="-184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19BC0-53D3-4BC2-B37B-44E4E1E3A46F}" type="datetimeFigureOut">
              <a:rPr kumimoji="1" lang="ja-JP" altLang="en-US" smtClean="0"/>
              <a:t>2024/1/8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FF1EC3-9DEC-48C9-BFCC-2D47CFAFA37D}" type="slidenum">
              <a:rPr kumimoji="1" lang="ja-JP" altLang="en-US" smtClean="0"/>
              <a:t>‹#›</a:t>
            </a:fld>
            <a:endParaRPr kumimoji="1" lang="ja-JP" altLang="en-US"/>
          </a:p>
        </p:txBody>
      </p:sp>
    </p:spTree>
    <p:extLst>
      <p:ext uri="{BB962C8B-B14F-4D97-AF65-F5344CB8AC3E}">
        <p14:creationId xmlns:p14="http://schemas.microsoft.com/office/powerpoint/2010/main" val="34032468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1</a:t>
            </a:fld>
            <a:endParaRPr kumimoji="1" lang="ja-JP" altLang="en-US"/>
          </a:p>
        </p:txBody>
      </p:sp>
    </p:spTree>
    <p:extLst>
      <p:ext uri="{BB962C8B-B14F-4D97-AF65-F5344CB8AC3E}">
        <p14:creationId xmlns:p14="http://schemas.microsoft.com/office/powerpoint/2010/main" val="500428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12</a:t>
            </a:fld>
            <a:endParaRPr kumimoji="1" lang="ja-JP" altLang="en-US"/>
          </a:p>
        </p:txBody>
      </p:sp>
    </p:spTree>
    <p:extLst>
      <p:ext uri="{BB962C8B-B14F-4D97-AF65-F5344CB8AC3E}">
        <p14:creationId xmlns:p14="http://schemas.microsoft.com/office/powerpoint/2010/main" val="156936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13</a:t>
            </a:fld>
            <a:endParaRPr kumimoji="1" lang="ja-JP" altLang="en-US"/>
          </a:p>
        </p:txBody>
      </p:sp>
    </p:spTree>
    <p:extLst>
      <p:ext uri="{BB962C8B-B14F-4D97-AF65-F5344CB8AC3E}">
        <p14:creationId xmlns:p14="http://schemas.microsoft.com/office/powerpoint/2010/main" val="132813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14</a:t>
            </a:fld>
            <a:endParaRPr kumimoji="1" lang="ja-JP" altLang="en-US"/>
          </a:p>
        </p:txBody>
      </p:sp>
    </p:spTree>
    <p:extLst>
      <p:ext uri="{BB962C8B-B14F-4D97-AF65-F5344CB8AC3E}">
        <p14:creationId xmlns:p14="http://schemas.microsoft.com/office/powerpoint/2010/main" val="850795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15</a:t>
            </a:fld>
            <a:endParaRPr kumimoji="1" lang="ja-JP" altLang="en-US"/>
          </a:p>
        </p:txBody>
      </p:sp>
    </p:spTree>
    <p:extLst>
      <p:ext uri="{BB962C8B-B14F-4D97-AF65-F5344CB8AC3E}">
        <p14:creationId xmlns:p14="http://schemas.microsoft.com/office/powerpoint/2010/main" val="428559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26</a:t>
            </a:fld>
            <a:endParaRPr kumimoji="1" lang="ja-JP" altLang="en-US"/>
          </a:p>
        </p:txBody>
      </p:sp>
    </p:spTree>
    <p:extLst>
      <p:ext uri="{BB962C8B-B14F-4D97-AF65-F5344CB8AC3E}">
        <p14:creationId xmlns:p14="http://schemas.microsoft.com/office/powerpoint/2010/main" val="3505433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27</a:t>
            </a:fld>
            <a:endParaRPr kumimoji="1" lang="ja-JP" altLang="en-US"/>
          </a:p>
        </p:txBody>
      </p:sp>
    </p:spTree>
    <p:extLst>
      <p:ext uri="{BB962C8B-B14F-4D97-AF65-F5344CB8AC3E}">
        <p14:creationId xmlns:p14="http://schemas.microsoft.com/office/powerpoint/2010/main" val="3255944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34</a:t>
            </a:fld>
            <a:endParaRPr kumimoji="1" lang="ja-JP" altLang="en-US"/>
          </a:p>
        </p:txBody>
      </p:sp>
    </p:spTree>
    <p:extLst>
      <p:ext uri="{BB962C8B-B14F-4D97-AF65-F5344CB8AC3E}">
        <p14:creationId xmlns:p14="http://schemas.microsoft.com/office/powerpoint/2010/main" val="2284794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36</a:t>
            </a:fld>
            <a:endParaRPr kumimoji="1" lang="ja-JP" altLang="en-US"/>
          </a:p>
        </p:txBody>
      </p:sp>
    </p:spTree>
    <p:extLst>
      <p:ext uri="{BB962C8B-B14F-4D97-AF65-F5344CB8AC3E}">
        <p14:creationId xmlns:p14="http://schemas.microsoft.com/office/powerpoint/2010/main" val="1887104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51</a:t>
            </a:fld>
            <a:endParaRPr kumimoji="1" lang="ja-JP" altLang="en-US"/>
          </a:p>
        </p:txBody>
      </p:sp>
    </p:spTree>
    <p:extLst>
      <p:ext uri="{BB962C8B-B14F-4D97-AF65-F5344CB8AC3E}">
        <p14:creationId xmlns:p14="http://schemas.microsoft.com/office/powerpoint/2010/main" val="2175171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52</a:t>
            </a:fld>
            <a:endParaRPr kumimoji="1" lang="ja-JP" altLang="en-US"/>
          </a:p>
        </p:txBody>
      </p:sp>
    </p:spTree>
    <p:extLst>
      <p:ext uri="{BB962C8B-B14F-4D97-AF65-F5344CB8AC3E}">
        <p14:creationId xmlns:p14="http://schemas.microsoft.com/office/powerpoint/2010/main" val="88553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3</a:t>
            </a:fld>
            <a:endParaRPr kumimoji="1" lang="ja-JP" altLang="en-US"/>
          </a:p>
        </p:txBody>
      </p:sp>
    </p:spTree>
    <p:extLst>
      <p:ext uri="{BB962C8B-B14F-4D97-AF65-F5344CB8AC3E}">
        <p14:creationId xmlns:p14="http://schemas.microsoft.com/office/powerpoint/2010/main" val="2249428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53</a:t>
            </a:fld>
            <a:endParaRPr kumimoji="1" lang="ja-JP" altLang="en-US"/>
          </a:p>
        </p:txBody>
      </p:sp>
    </p:spTree>
    <p:extLst>
      <p:ext uri="{BB962C8B-B14F-4D97-AF65-F5344CB8AC3E}">
        <p14:creationId xmlns:p14="http://schemas.microsoft.com/office/powerpoint/2010/main" val="115321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62</a:t>
            </a:fld>
            <a:endParaRPr kumimoji="1" lang="ja-JP" altLang="en-US"/>
          </a:p>
        </p:txBody>
      </p:sp>
    </p:spTree>
    <p:extLst>
      <p:ext uri="{BB962C8B-B14F-4D97-AF65-F5344CB8AC3E}">
        <p14:creationId xmlns:p14="http://schemas.microsoft.com/office/powerpoint/2010/main" val="550461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63</a:t>
            </a:fld>
            <a:endParaRPr kumimoji="1" lang="ja-JP" altLang="en-US"/>
          </a:p>
        </p:txBody>
      </p:sp>
    </p:spTree>
    <p:extLst>
      <p:ext uri="{BB962C8B-B14F-4D97-AF65-F5344CB8AC3E}">
        <p14:creationId xmlns:p14="http://schemas.microsoft.com/office/powerpoint/2010/main" val="2608916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65</a:t>
            </a:fld>
            <a:endParaRPr kumimoji="1" lang="ja-JP" altLang="en-US"/>
          </a:p>
        </p:txBody>
      </p:sp>
    </p:spTree>
    <p:extLst>
      <p:ext uri="{BB962C8B-B14F-4D97-AF65-F5344CB8AC3E}">
        <p14:creationId xmlns:p14="http://schemas.microsoft.com/office/powerpoint/2010/main" val="384189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66</a:t>
            </a:fld>
            <a:endParaRPr kumimoji="1" lang="ja-JP" altLang="en-US"/>
          </a:p>
        </p:txBody>
      </p:sp>
    </p:spTree>
    <p:extLst>
      <p:ext uri="{BB962C8B-B14F-4D97-AF65-F5344CB8AC3E}">
        <p14:creationId xmlns:p14="http://schemas.microsoft.com/office/powerpoint/2010/main" val="3354672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5</a:t>
            </a:fld>
            <a:endParaRPr kumimoji="1" lang="ja-JP" altLang="en-US"/>
          </a:p>
        </p:txBody>
      </p:sp>
    </p:spTree>
    <p:extLst>
      <p:ext uri="{BB962C8B-B14F-4D97-AF65-F5344CB8AC3E}">
        <p14:creationId xmlns:p14="http://schemas.microsoft.com/office/powerpoint/2010/main" val="3096877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6</a:t>
            </a:fld>
            <a:endParaRPr kumimoji="1" lang="ja-JP" altLang="en-US"/>
          </a:p>
        </p:txBody>
      </p:sp>
    </p:spTree>
    <p:extLst>
      <p:ext uri="{BB962C8B-B14F-4D97-AF65-F5344CB8AC3E}">
        <p14:creationId xmlns:p14="http://schemas.microsoft.com/office/powerpoint/2010/main" val="3070788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7</a:t>
            </a:fld>
            <a:endParaRPr kumimoji="1" lang="ja-JP" altLang="en-US"/>
          </a:p>
        </p:txBody>
      </p:sp>
    </p:spTree>
    <p:extLst>
      <p:ext uri="{BB962C8B-B14F-4D97-AF65-F5344CB8AC3E}">
        <p14:creationId xmlns:p14="http://schemas.microsoft.com/office/powerpoint/2010/main" val="3773604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8</a:t>
            </a:fld>
            <a:endParaRPr kumimoji="1" lang="ja-JP" altLang="en-US"/>
          </a:p>
        </p:txBody>
      </p:sp>
    </p:spTree>
    <p:extLst>
      <p:ext uri="{BB962C8B-B14F-4D97-AF65-F5344CB8AC3E}">
        <p14:creationId xmlns:p14="http://schemas.microsoft.com/office/powerpoint/2010/main" val="137305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9</a:t>
            </a:fld>
            <a:endParaRPr kumimoji="1" lang="ja-JP" altLang="en-US"/>
          </a:p>
        </p:txBody>
      </p:sp>
    </p:spTree>
    <p:extLst>
      <p:ext uri="{BB962C8B-B14F-4D97-AF65-F5344CB8AC3E}">
        <p14:creationId xmlns:p14="http://schemas.microsoft.com/office/powerpoint/2010/main" val="287173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10</a:t>
            </a:fld>
            <a:endParaRPr kumimoji="1" lang="ja-JP" altLang="en-US"/>
          </a:p>
        </p:txBody>
      </p:sp>
    </p:spTree>
    <p:extLst>
      <p:ext uri="{BB962C8B-B14F-4D97-AF65-F5344CB8AC3E}">
        <p14:creationId xmlns:p14="http://schemas.microsoft.com/office/powerpoint/2010/main" val="198523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9FF1EC3-9DEC-48C9-BFCC-2D47CFAFA37D}" type="slidenum">
              <a:rPr kumimoji="1" lang="ja-JP" altLang="en-US" smtClean="0"/>
              <a:t>11</a:t>
            </a:fld>
            <a:endParaRPr kumimoji="1" lang="ja-JP" altLang="en-US"/>
          </a:p>
        </p:txBody>
      </p:sp>
    </p:spTree>
    <p:extLst>
      <p:ext uri="{BB962C8B-B14F-4D97-AF65-F5344CB8AC3E}">
        <p14:creationId xmlns:p14="http://schemas.microsoft.com/office/powerpoint/2010/main" val="1847908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60D81EA0-7B3F-FE24-570A-BA5922C02E41}"/>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26B4C6B3-D0B9-DFC0-C935-829641E207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23CAB93-A66E-11CB-2903-FAA1C4EAE0B4}"/>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1B855018-253D-BBE5-BD15-BF4421C568A5}"/>
              </a:ext>
            </a:extLst>
          </p:cNvPr>
          <p:cNvSpPr/>
          <p:nvPr userDrawn="1"/>
        </p:nvSpPr>
        <p:spPr>
          <a:xfrm rot="5400000">
            <a:off x="6059999" y="-6060001"/>
            <a:ext cx="72000" cy="12192001"/>
          </a:xfrm>
          <a:prstGeom prst="rect">
            <a:avLst/>
          </a:prstGeom>
          <a:solidFill>
            <a:srgbClr val="30A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DFD402EB-6AAA-A162-7D35-13B40C7562AD}"/>
              </a:ext>
            </a:extLst>
          </p:cNvPr>
          <p:cNvSpPr/>
          <p:nvPr userDrawn="1"/>
        </p:nvSpPr>
        <p:spPr>
          <a:xfrm rot="5400000">
            <a:off x="6059999" y="726000"/>
            <a:ext cx="72000" cy="12192001"/>
          </a:xfrm>
          <a:prstGeom prst="rect">
            <a:avLst/>
          </a:prstGeom>
          <a:solidFill>
            <a:srgbClr val="30A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2">
            <a:extLst>
              <a:ext uri="{FF2B5EF4-FFF2-40B4-BE49-F238E27FC236}">
                <a16:creationId xmlns:a16="http://schemas.microsoft.com/office/drawing/2014/main" id="{ACED45C8-E2F2-740B-CC72-5E9FE518EB8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7580" b="38340"/>
          <a:stretch/>
        </p:blipFill>
        <p:spPr bwMode="auto">
          <a:xfrm>
            <a:off x="8170980" y="182469"/>
            <a:ext cx="2809935" cy="4650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大学徽章">
            <a:extLst>
              <a:ext uri="{FF2B5EF4-FFF2-40B4-BE49-F238E27FC236}">
                <a16:creationId xmlns:a16="http://schemas.microsoft.com/office/drawing/2014/main" id="{16B06A7A-3291-FCA6-BA17-F8253E954E7F}"/>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85666" y="112313"/>
            <a:ext cx="1164037" cy="116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63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DFB187-EFB7-CBED-C68B-39B0E1E7BD5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466661-38A2-FD33-48C3-FF24282BBA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676691BB-BDA0-EBAE-7D34-CA6F90982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C07D3C-7C02-2C5A-A12A-21F6FBBCE9A3}"/>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6" name="フッター プレースホルダー 5">
            <a:extLst>
              <a:ext uri="{FF2B5EF4-FFF2-40B4-BE49-F238E27FC236}">
                <a16:creationId xmlns:a16="http://schemas.microsoft.com/office/drawing/2014/main" id="{31A70816-8E38-D57A-B9D0-07F77D40B97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623C4FF-A723-1775-A4CA-34C651D6D6EB}"/>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1177406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11B45A-734A-686B-7561-665F07FDAF2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8E6520F-A5E7-B916-6B64-F35551918C8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C2A32C4-0630-87C7-0063-DC1DD86FC3F6}"/>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9170E461-5DF4-0C6E-53EC-EEF5304333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EE402F-A890-AD99-64E0-D26B421D8C57}"/>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415493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68FFED9-583C-AD8D-8E1A-1EC5BFBDB8D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29D930B-E41C-D49A-C0DA-A9FC1A4EB33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A83383-A35C-AFCA-A4CF-48E3D462FA2B}"/>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2909AC69-6FD2-E702-4F74-C24A957293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098912-D3DB-A6DA-7F69-50F43812A534}"/>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335194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タイトルのみ">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6E8B239-2678-BFA7-4C1A-6D49891BDBDF}"/>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4" name="フッター プレースホルダー 3">
            <a:extLst>
              <a:ext uri="{FF2B5EF4-FFF2-40B4-BE49-F238E27FC236}">
                <a16:creationId xmlns:a16="http://schemas.microsoft.com/office/drawing/2014/main" id="{70559792-1C69-D508-C79B-19E006FE63C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69CC13B-3ADF-0F00-3B5D-13631C3EBC1D}"/>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dirty="0"/>
          </a:p>
        </p:txBody>
      </p:sp>
      <p:sp>
        <p:nvSpPr>
          <p:cNvPr id="6" name="正方形/長方形 5">
            <a:extLst>
              <a:ext uri="{FF2B5EF4-FFF2-40B4-BE49-F238E27FC236}">
                <a16:creationId xmlns:a16="http://schemas.microsoft.com/office/drawing/2014/main" id="{767B6B28-EE91-587B-8F8A-690567D581CD}"/>
              </a:ext>
            </a:extLst>
          </p:cNvPr>
          <p:cNvSpPr/>
          <p:nvPr userDrawn="1"/>
        </p:nvSpPr>
        <p:spPr>
          <a:xfrm rot="5400000">
            <a:off x="6059999" y="-6060001"/>
            <a:ext cx="72000" cy="12192001"/>
          </a:xfrm>
          <a:prstGeom prst="rect">
            <a:avLst/>
          </a:prstGeom>
          <a:solidFill>
            <a:srgbClr val="30A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5145C96-F267-88F3-B471-DA1C78773DBA}"/>
              </a:ext>
            </a:extLst>
          </p:cNvPr>
          <p:cNvSpPr/>
          <p:nvPr userDrawn="1"/>
        </p:nvSpPr>
        <p:spPr>
          <a:xfrm rot="5400000">
            <a:off x="6059999" y="726000"/>
            <a:ext cx="72000" cy="12192001"/>
          </a:xfrm>
          <a:prstGeom prst="rect">
            <a:avLst/>
          </a:prstGeom>
          <a:solidFill>
            <a:srgbClr val="30A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975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6E8B239-2678-BFA7-4C1A-6D49891BDBDF}"/>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4" name="フッター プレースホルダー 3">
            <a:extLst>
              <a:ext uri="{FF2B5EF4-FFF2-40B4-BE49-F238E27FC236}">
                <a16:creationId xmlns:a16="http://schemas.microsoft.com/office/drawing/2014/main" id="{70559792-1C69-D508-C79B-19E006FE63C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69CC13B-3ADF-0F00-3B5D-13631C3EBC1D}"/>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dirty="0"/>
          </a:p>
        </p:txBody>
      </p:sp>
      <p:sp>
        <p:nvSpPr>
          <p:cNvPr id="6" name="正方形/長方形 5">
            <a:extLst>
              <a:ext uri="{FF2B5EF4-FFF2-40B4-BE49-F238E27FC236}">
                <a16:creationId xmlns:a16="http://schemas.microsoft.com/office/drawing/2014/main" id="{767B6B28-EE91-587B-8F8A-690567D581CD}"/>
              </a:ext>
            </a:extLst>
          </p:cNvPr>
          <p:cNvSpPr/>
          <p:nvPr userDrawn="1"/>
        </p:nvSpPr>
        <p:spPr>
          <a:xfrm rot="5400000">
            <a:off x="6059999" y="-6060001"/>
            <a:ext cx="72000" cy="12192001"/>
          </a:xfrm>
          <a:prstGeom prst="rect">
            <a:avLst/>
          </a:prstGeom>
          <a:solidFill>
            <a:srgbClr val="30A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650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B1F651-F080-2A1D-FC07-4EEF1C6F8839}"/>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3" name="フッター プレースホルダー 2">
            <a:extLst>
              <a:ext uri="{FF2B5EF4-FFF2-40B4-BE49-F238E27FC236}">
                <a16:creationId xmlns:a16="http://schemas.microsoft.com/office/drawing/2014/main" id="{8910DD29-D598-C5E7-7997-352F023B26C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DF53C09-68C2-26C5-CCA3-24AF44242CF3}"/>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171633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71DB6C-B10A-7719-0944-DA9F861CECF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6CE9A4E-950E-A690-9BB3-D142F65A148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40EE6-3B4C-3CC5-7D80-37D640F41759}"/>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B1DA730B-4AFD-A7A9-DEEC-797A4CE08A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8AE7E5-7A19-4FEB-5F29-DF3D347BAFB1}"/>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276786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1CAD4B-3702-3E25-9E72-486B21E6DFF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DE80375-6520-CAB9-563A-0C7388C1C0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FC00BD1-E111-77E6-A4B8-0D2A9A3D86C3}"/>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04E676E1-E9D7-B126-8D43-9E8DFDAF2AA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45AD18-C7C0-AE7C-DF27-4D92573A5E0F}"/>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3051911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64B1B4-B22F-1D85-C8E7-540E556560D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9DC609-24C2-1EFC-431A-E73CC69DF80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81617C4-F20E-494D-9073-75A483F9EF8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B375FFB-882C-BDA0-2E26-EBA9EFCEE0B6}"/>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6" name="フッター プレースホルダー 5">
            <a:extLst>
              <a:ext uri="{FF2B5EF4-FFF2-40B4-BE49-F238E27FC236}">
                <a16:creationId xmlns:a16="http://schemas.microsoft.com/office/drawing/2014/main" id="{E5645B81-A97C-E2AC-29A6-362B1AD50C1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C94B3E-4241-20CD-DE0B-CD9534E1918D}"/>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426953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8484B6-1526-C580-C460-C5D18E889D3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41005F0-7F2C-9FD6-4165-FA4CA53762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195E451-C844-DCFA-81AD-15FBA62F1B0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94041F6-3A03-ECA0-88D2-02456F4F51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D5AC0B1-B755-BF26-E7CA-F26691019A3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99E5CE9-B9F5-4283-A9D0-5CC11B35192B}"/>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8" name="フッター プレースホルダー 7">
            <a:extLst>
              <a:ext uri="{FF2B5EF4-FFF2-40B4-BE49-F238E27FC236}">
                <a16:creationId xmlns:a16="http://schemas.microsoft.com/office/drawing/2014/main" id="{59B8BFDD-74C9-9E0E-D0CA-E6995A3BF89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427C60-0829-FCA6-C7E3-10BF5768CC59}"/>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2597822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50F4F-5F17-4818-6D05-BB517B08C49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4C16B-C41A-1B20-341D-1D48539340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261E85C-E7FA-415A-3945-28AB7EDAD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3B9DBD4-343A-6B74-0D84-A3D7F196AB49}"/>
              </a:ext>
            </a:extLst>
          </p:cNvPr>
          <p:cNvSpPr>
            <a:spLocks noGrp="1"/>
          </p:cNvSpPr>
          <p:nvPr>
            <p:ph type="dt" sz="half" idx="10"/>
          </p:nvPr>
        </p:nvSpPr>
        <p:spPr/>
        <p:txBody>
          <a:bodyPr/>
          <a:lstStyle/>
          <a:p>
            <a:fld id="{45485CE7-9F86-4371-B226-F1F976FAAFD7}" type="datetimeFigureOut">
              <a:rPr kumimoji="1" lang="ja-JP" altLang="en-US" smtClean="0"/>
              <a:t>2024/1/8</a:t>
            </a:fld>
            <a:endParaRPr kumimoji="1" lang="ja-JP" altLang="en-US"/>
          </a:p>
        </p:txBody>
      </p:sp>
      <p:sp>
        <p:nvSpPr>
          <p:cNvPr id="6" name="フッター プレースホルダー 5">
            <a:extLst>
              <a:ext uri="{FF2B5EF4-FFF2-40B4-BE49-F238E27FC236}">
                <a16:creationId xmlns:a16="http://schemas.microsoft.com/office/drawing/2014/main" id="{817BC70B-C84E-4135-5866-0C4B3B5B0F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911E894-DBDC-BBD1-72BA-CD48ACB8605B}"/>
              </a:ext>
            </a:extLst>
          </p:cNvPr>
          <p:cNvSpPr>
            <a:spLocks noGrp="1"/>
          </p:cNvSpPr>
          <p:nvPr>
            <p:ph type="sldNum" sz="quarter" idx="12"/>
          </p:nvPr>
        </p:nvSpPr>
        <p:spPr/>
        <p:txBody>
          <a:body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448690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6619DF7-70DC-B9E2-F28E-D6B073D4A4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14628F74-9723-234C-FB42-EF02717CB7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FAC41A8-FC85-ACA3-EE72-7BB3F63D92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85CE7-9F86-4371-B226-F1F976FAAFD7}"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FBEFC6CD-8689-1AD7-99B4-B29930A3A9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3C8525E-4D6C-7C0B-FF24-D3949C1BD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84DDE-222F-4F5B-93EB-A70F82657F30}" type="slidenum">
              <a:rPr kumimoji="1" lang="ja-JP" altLang="en-US" smtClean="0"/>
              <a:t>‹#›</a:t>
            </a:fld>
            <a:endParaRPr kumimoji="1" lang="ja-JP" altLang="en-US"/>
          </a:p>
        </p:txBody>
      </p:sp>
    </p:spTree>
    <p:extLst>
      <p:ext uri="{BB962C8B-B14F-4D97-AF65-F5344CB8AC3E}">
        <p14:creationId xmlns:p14="http://schemas.microsoft.com/office/powerpoint/2010/main" val="125297124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4" r:id="rId3"/>
    <p:sldLayoutId id="2147483655" r:id="rId4"/>
    <p:sldLayoutId id="2147483650" r:id="rId5"/>
    <p:sldLayoutId id="2147483651" r:id="rId6"/>
    <p:sldLayoutId id="2147483652" r:id="rId7"/>
    <p:sldLayoutId id="2147483653"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jpeg"/><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 Id="rId5" Type="http://schemas.openxmlformats.org/officeDocument/2006/relationships/image" Target="../media/image55.jpeg"/><Relationship Id="rId4" Type="http://schemas.openxmlformats.org/officeDocument/2006/relationships/image" Target="../media/image54.jpeg"/></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4.xml"/><Relationship Id="rId6" Type="http://schemas.openxmlformats.org/officeDocument/2006/relationships/image" Target="../media/image67.jpeg"/><Relationship Id="rId5"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4.xml"/><Relationship Id="rId6" Type="http://schemas.openxmlformats.org/officeDocument/2006/relationships/image" Target="../media/image67.jpeg"/><Relationship Id="rId5"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4.xml"/><Relationship Id="rId6" Type="http://schemas.openxmlformats.org/officeDocument/2006/relationships/image" Target="../media/image67.jpeg"/><Relationship Id="rId5"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3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2.jpe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4.xml"/><Relationship Id="rId6" Type="http://schemas.openxmlformats.org/officeDocument/2006/relationships/image" Target="../media/image67.jpeg"/><Relationship Id="rId5"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7.jpeg"/><Relationship Id="rId1" Type="http://schemas.openxmlformats.org/officeDocument/2006/relationships/slideLayout" Target="../slideLayouts/slideLayout4.xml"/><Relationship Id="rId5" Type="http://schemas.openxmlformats.org/officeDocument/2006/relationships/image" Target="../media/image90.jpeg"/><Relationship Id="rId4" Type="http://schemas.openxmlformats.org/officeDocument/2006/relationships/image" Target="../media/image81.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05.jpe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107.jpeg"/><Relationship Id="rId4" Type="http://schemas.openxmlformats.org/officeDocument/2006/relationships/image" Target="../media/image106.jpe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卯年（うさぎ）から辰年（たつ）へ変わる着ぐるみイラスト | 園だより、おたよりで使えるかわいいイラストの無料素材集【イラストだより】">
            <a:extLst>
              <a:ext uri="{FF2B5EF4-FFF2-40B4-BE49-F238E27FC236}">
                <a16:creationId xmlns:a16="http://schemas.microsoft.com/office/drawing/2014/main" id="{45865271-1B8A-7A44-6A23-4FD885B90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950" y="1990380"/>
            <a:ext cx="4362451" cy="459205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AC7A741-169A-51D4-1584-9E2167516090}"/>
              </a:ext>
            </a:extLst>
          </p:cNvPr>
          <p:cNvSpPr txBox="1"/>
          <p:nvPr/>
        </p:nvSpPr>
        <p:spPr>
          <a:xfrm>
            <a:off x="8277226" y="5751437"/>
            <a:ext cx="3486150" cy="830997"/>
          </a:xfrm>
          <a:prstGeom prst="rect">
            <a:avLst/>
          </a:prstGeom>
          <a:noFill/>
        </p:spPr>
        <p:txBody>
          <a:bodyPr wrap="square">
            <a:spAutoFit/>
          </a:bodyPr>
          <a:lstStyle/>
          <a:p>
            <a:pPr algn="r"/>
            <a:r>
              <a:rPr lang="en-US" altLang="ja-JP" sz="2400" dirty="0"/>
              <a:t>2024.1.9</a:t>
            </a:r>
            <a:r>
              <a:rPr lang="ja-JP" altLang="en-US" sz="2400" dirty="0"/>
              <a:t>　バイオセミナー</a:t>
            </a:r>
            <a:endParaRPr lang="en-US" altLang="ja-JP" sz="2400" dirty="0"/>
          </a:p>
          <a:p>
            <a:pPr algn="r"/>
            <a:r>
              <a:rPr lang="en-US" altLang="ja-JP" sz="2400" dirty="0"/>
              <a:t>D2</a:t>
            </a:r>
            <a:r>
              <a:rPr lang="ja-JP" altLang="en-US" sz="2400" dirty="0"/>
              <a:t>　橋本 芳樹</a:t>
            </a:r>
          </a:p>
        </p:txBody>
      </p:sp>
      <p:pic>
        <p:nvPicPr>
          <p:cNvPr id="5" name="Picture 2">
            <a:extLst>
              <a:ext uri="{FF2B5EF4-FFF2-40B4-BE49-F238E27FC236}">
                <a16:creationId xmlns:a16="http://schemas.microsoft.com/office/drawing/2014/main" id="{10AC5FEA-980E-5876-1C59-ACB251610C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80" t="5160" r="14373" b="71752"/>
          <a:stretch/>
        </p:blipFill>
        <p:spPr bwMode="auto">
          <a:xfrm>
            <a:off x="1363053" y="69115"/>
            <a:ext cx="9076348"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3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89D1C36-1ACA-67CA-6EBD-F821FCA0C840}"/>
              </a:ext>
            </a:extLst>
          </p:cNvPr>
          <p:cNvPicPr>
            <a:picLocks noChangeAspect="1"/>
          </p:cNvPicPr>
          <p:nvPr/>
        </p:nvPicPr>
        <p:blipFill>
          <a:blip r:embed="rId3"/>
          <a:stretch>
            <a:fillRect/>
          </a:stretch>
        </p:blipFill>
        <p:spPr>
          <a:xfrm>
            <a:off x="2281433" y="163220"/>
            <a:ext cx="6086084" cy="1235659"/>
          </a:xfrm>
          <a:prstGeom prst="rect">
            <a:avLst/>
          </a:prstGeom>
        </p:spPr>
      </p:pic>
      <p:sp>
        <p:nvSpPr>
          <p:cNvPr id="11" name="Google Shape;189;p10">
            <a:extLst>
              <a:ext uri="{FF2B5EF4-FFF2-40B4-BE49-F238E27FC236}">
                <a16:creationId xmlns:a16="http://schemas.microsoft.com/office/drawing/2014/main" id="{0DC28E5A-976C-3AD9-9EA1-079462FB77AC}"/>
              </a:ext>
            </a:extLst>
          </p:cNvPr>
          <p:cNvSpPr txBox="1"/>
          <p:nvPr/>
        </p:nvSpPr>
        <p:spPr>
          <a:xfrm>
            <a:off x="5818990" y="1586443"/>
            <a:ext cx="390199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b="1" i="1" dirty="0">
                <a:latin typeface="+mj-lt"/>
                <a:ea typeface="Calibri"/>
                <a:cs typeface="Calibri"/>
                <a:sym typeface="Calibri"/>
              </a:rPr>
              <a:t>Lgr5-GFP-</a:t>
            </a:r>
            <a:r>
              <a:rPr lang="en-US" altLang="ja-JP" b="1" i="1" dirty="0" err="1">
                <a:latin typeface="+mj-lt"/>
                <a:ea typeface="Calibri"/>
                <a:cs typeface="Calibri"/>
                <a:sym typeface="Calibri"/>
              </a:rPr>
              <a:t>cre</a:t>
            </a:r>
            <a:r>
              <a:rPr lang="ja-JP" b="1" i="1" dirty="0">
                <a:latin typeface="+mj-lt"/>
                <a:ea typeface="Calibri"/>
                <a:cs typeface="Calibri"/>
                <a:sym typeface="Calibri"/>
              </a:rPr>
              <a:t>ERT2 </a:t>
            </a:r>
            <a:r>
              <a:rPr lang="ja-JP" b="1" dirty="0">
                <a:latin typeface="+mj-lt"/>
                <a:ea typeface="Calibri"/>
                <a:cs typeface="Calibri"/>
                <a:sym typeface="Calibri"/>
              </a:rPr>
              <a:t>× </a:t>
            </a:r>
            <a:r>
              <a:rPr lang="ja-JP" b="1" i="1" dirty="0">
                <a:latin typeface="+mj-lt"/>
                <a:ea typeface="Calibri"/>
                <a:cs typeface="Calibri"/>
                <a:sym typeface="Calibri"/>
              </a:rPr>
              <a:t>Rosa26-LacZ</a:t>
            </a:r>
            <a:endParaRPr b="1" i="1" dirty="0">
              <a:latin typeface="+mj-lt"/>
              <a:ea typeface="Calibri"/>
              <a:cs typeface="Calibri"/>
              <a:sym typeface="Calibri"/>
            </a:endParaRPr>
          </a:p>
        </p:txBody>
      </p:sp>
      <p:grpSp>
        <p:nvGrpSpPr>
          <p:cNvPr id="13" name="グループ化 12">
            <a:extLst>
              <a:ext uri="{FF2B5EF4-FFF2-40B4-BE49-F238E27FC236}">
                <a16:creationId xmlns:a16="http://schemas.microsoft.com/office/drawing/2014/main" id="{AA0437CF-34D6-0D1E-84B6-283E34489C3F}"/>
              </a:ext>
            </a:extLst>
          </p:cNvPr>
          <p:cNvGrpSpPr>
            <a:grpSpLocks noChangeAspect="1"/>
          </p:cNvGrpSpPr>
          <p:nvPr/>
        </p:nvGrpSpPr>
        <p:grpSpPr>
          <a:xfrm>
            <a:off x="4265207" y="2027055"/>
            <a:ext cx="6555193" cy="1558177"/>
            <a:chOff x="4131857" y="1896642"/>
            <a:chExt cx="7149696" cy="1699491"/>
          </a:xfrm>
        </p:grpSpPr>
        <p:pic>
          <p:nvPicPr>
            <p:cNvPr id="9220" name="Picture 4" descr="Figure 4">
              <a:extLst>
                <a:ext uri="{FF2B5EF4-FFF2-40B4-BE49-F238E27FC236}">
                  <a16:creationId xmlns:a16="http://schemas.microsoft.com/office/drawing/2014/main" id="{66423A58-F0CE-9858-A431-F433858941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3900"/>
            <a:stretch/>
          </p:blipFill>
          <p:spPr bwMode="auto">
            <a:xfrm>
              <a:off x="4131858" y="1896642"/>
              <a:ext cx="7149695" cy="1699491"/>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a:extLst>
                <a:ext uri="{FF2B5EF4-FFF2-40B4-BE49-F238E27FC236}">
                  <a16:creationId xmlns:a16="http://schemas.microsoft.com/office/drawing/2014/main" id="{77ABC86A-054C-7239-E8D6-72CBCFEE6830}"/>
                </a:ext>
              </a:extLst>
            </p:cNvPr>
            <p:cNvSpPr/>
            <p:nvPr/>
          </p:nvSpPr>
          <p:spPr>
            <a:xfrm>
              <a:off x="4131857" y="1896642"/>
              <a:ext cx="369319" cy="225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7252AC90-A33A-C639-5AEE-8E07255D21EC}"/>
              </a:ext>
            </a:extLst>
          </p:cNvPr>
          <p:cNvGrpSpPr/>
          <p:nvPr/>
        </p:nvGrpSpPr>
        <p:grpSpPr>
          <a:xfrm>
            <a:off x="3832196" y="3715566"/>
            <a:ext cx="7499408" cy="3079117"/>
            <a:chOff x="3896631" y="3740236"/>
            <a:chExt cx="7499408" cy="3079117"/>
          </a:xfrm>
        </p:grpSpPr>
        <p:pic>
          <p:nvPicPr>
            <p:cNvPr id="9218" name="Picture 2" descr="figure 5">
              <a:extLst>
                <a:ext uri="{FF2B5EF4-FFF2-40B4-BE49-F238E27FC236}">
                  <a16:creationId xmlns:a16="http://schemas.microsoft.com/office/drawing/2014/main" id="{C448FB3E-9E43-116D-CD1E-CCF96628B6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065" b="38083"/>
            <a:stretch/>
          </p:blipFill>
          <p:spPr bwMode="auto">
            <a:xfrm>
              <a:off x="4017373" y="3772796"/>
              <a:ext cx="7378666" cy="3046557"/>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89;p10">
              <a:extLst>
                <a:ext uri="{FF2B5EF4-FFF2-40B4-BE49-F238E27FC236}">
                  <a16:creationId xmlns:a16="http://schemas.microsoft.com/office/drawing/2014/main" id="{7F16C333-9D61-2D32-EDE1-FC43D2EA20C7}"/>
                </a:ext>
              </a:extLst>
            </p:cNvPr>
            <p:cNvSpPr txBox="1"/>
            <p:nvPr/>
          </p:nvSpPr>
          <p:spPr>
            <a:xfrm>
              <a:off x="3896631" y="3740236"/>
              <a:ext cx="83977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highlight>
                    <a:srgbClr val="FFFFFF"/>
                  </a:highlight>
                  <a:latin typeface="+mj-lt"/>
                  <a:ea typeface="Calibri"/>
                  <a:cs typeface="Calibri"/>
                  <a:sym typeface="Calibri"/>
                </a:rPr>
                <a:t>1 day</a:t>
              </a:r>
              <a:endParaRPr sz="2000" dirty="0">
                <a:highlight>
                  <a:srgbClr val="FFFFFF"/>
                </a:highlight>
                <a:latin typeface="+mj-lt"/>
                <a:ea typeface="Calibri"/>
                <a:cs typeface="Calibri"/>
                <a:sym typeface="Calibri"/>
              </a:endParaRPr>
            </a:p>
          </p:txBody>
        </p:sp>
        <p:sp>
          <p:nvSpPr>
            <p:cNvPr id="20" name="Google Shape;189;p10">
              <a:extLst>
                <a:ext uri="{FF2B5EF4-FFF2-40B4-BE49-F238E27FC236}">
                  <a16:creationId xmlns:a16="http://schemas.microsoft.com/office/drawing/2014/main" id="{1BFC3BCB-EB52-C188-FEE1-BF8FEA3D193D}"/>
                </a:ext>
              </a:extLst>
            </p:cNvPr>
            <p:cNvSpPr txBox="1"/>
            <p:nvPr/>
          </p:nvSpPr>
          <p:spPr>
            <a:xfrm>
              <a:off x="6378788" y="3740236"/>
              <a:ext cx="99183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highlight>
                    <a:srgbClr val="FFFFFF"/>
                  </a:highlight>
                  <a:latin typeface="+mj-lt"/>
                  <a:ea typeface="Calibri"/>
                  <a:cs typeface="Calibri"/>
                  <a:sym typeface="Calibri"/>
                </a:rPr>
                <a:t>5 days</a:t>
              </a:r>
              <a:endParaRPr sz="2000" dirty="0">
                <a:highlight>
                  <a:srgbClr val="FFFFFF"/>
                </a:highlight>
                <a:latin typeface="+mj-lt"/>
                <a:ea typeface="Calibri"/>
                <a:cs typeface="Calibri"/>
                <a:sym typeface="Calibri"/>
              </a:endParaRPr>
            </a:p>
          </p:txBody>
        </p:sp>
        <p:sp>
          <p:nvSpPr>
            <p:cNvPr id="21" name="Google Shape;189;p10">
              <a:extLst>
                <a:ext uri="{FF2B5EF4-FFF2-40B4-BE49-F238E27FC236}">
                  <a16:creationId xmlns:a16="http://schemas.microsoft.com/office/drawing/2014/main" id="{31136AAE-F0F2-243B-C06F-AFB690244A53}"/>
                </a:ext>
              </a:extLst>
            </p:cNvPr>
            <p:cNvSpPr txBox="1"/>
            <p:nvPr/>
          </p:nvSpPr>
          <p:spPr>
            <a:xfrm>
              <a:off x="8907125" y="3740236"/>
              <a:ext cx="125287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highlight>
                    <a:srgbClr val="FFFFFF"/>
                  </a:highlight>
                  <a:latin typeface="+mj-lt"/>
                  <a:ea typeface="Calibri"/>
                  <a:cs typeface="Calibri"/>
                  <a:sym typeface="Calibri"/>
                </a:rPr>
                <a:t>60 days</a:t>
              </a:r>
              <a:endParaRPr sz="2000" dirty="0">
                <a:highlight>
                  <a:srgbClr val="FFFFFF"/>
                </a:highlight>
                <a:latin typeface="+mj-lt"/>
                <a:ea typeface="Calibri"/>
                <a:cs typeface="Calibri"/>
                <a:sym typeface="Calibri"/>
              </a:endParaRPr>
            </a:p>
          </p:txBody>
        </p:sp>
      </p:grpSp>
      <p:sp>
        <p:nvSpPr>
          <p:cNvPr id="2" name="正方形/長方形 1">
            <a:extLst>
              <a:ext uri="{FF2B5EF4-FFF2-40B4-BE49-F238E27FC236}">
                <a16:creationId xmlns:a16="http://schemas.microsoft.com/office/drawing/2014/main" id="{83DD318B-6CCC-776B-E35C-634E5E2CC118}"/>
              </a:ext>
            </a:extLst>
          </p:cNvPr>
          <p:cNvSpPr/>
          <p:nvPr/>
        </p:nvSpPr>
        <p:spPr>
          <a:xfrm>
            <a:off x="6354617" y="1199734"/>
            <a:ext cx="849747" cy="189909"/>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E82CD1B-F208-052B-A86D-8F43D42CB434}"/>
              </a:ext>
            </a:extLst>
          </p:cNvPr>
          <p:cNvSpPr/>
          <p:nvPr/>
        </p:nvSpPr>
        <p:spPr>
          <a:xfrm>
            <a:off x="2255403" y="1009825"/>
            <a:ext cx="849747" cy="189909"/>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0B624B2D-2DC4-DBF9-E33A-287562010EF9}"/>
              </a:ext>
            </a:extLst>
          </p:cNvPr>
          <p:cNvPicPr>
            <a:picLocks noChangeAspect="1"/>
          </p:cNvPicPr>
          <p:nvPr/>
        </p:nvPicPr>
        <p:blipFill>
          <a:blip r:embed="rId6"/>
          <a:stretch>
            <a:fillRect/>
          </a:stretch>
        </p:blipFill>
        <p:spPr>
          <a:xfrm>
            <a:off x="623281" y="2059590"/>
            <a:ext cx="2329187" cy="2738819"/>
          </a:xfrm>
          <a:prstGeom prst="rect">
            <a:avLst/>
          </a:prstGeom>
        </p:spPr>
      </p:pic>
      <p:sp>
        <p:nvSpPr>
          <p:cNvPr id="8" name="テキスト ボックス 7">
            <a:extLst>
              <a:ext uri="{FF2B5EF4-FFF2-40B4-BE49-F238E27FC236}">
                <a16:creationId xmlns:a16="http://schemas.microsoft.com/office/drawing/2014/main" id="{1E25D5E0-6E0B-0681-1C6E-2BB0B188CFFF}"/>
              </a:ext>
            </a:extLst>
          </p:cNvPr>
          <p:cNvSpPr txBox="1"/>
          <p:nvPr/>
        </p:nvSpPr>
        <p:spPr>
          <a:xfrm>
            <a:off x="770950" y="4841110"/>
            <a:ext cx="2033851" cy="400110"/>
          </a:xfrm>
          <a:prstGeom prst="rect">
            <a:avLst/>
          </a:prstGeom>
          <a:noFill/>
        </p:spPr>
        <p:txBody>
          <a:bodyPr wrap="square">
            <a:spAutoFit/>
          </a:bodyPr>
          <a:lstStyle/>
          <a:p>
            <a:pPr algn="ctr"/>
            <a:r>
              <a:rPr lang="en-US" altLang="ja-JP" sz="2000" dirty="0"/>
              <a:t>Dr. Nick Barker</a:t>
            </a:r>
            <a:endParaRPr lang="ja-JP" altLang="en-US" sz="2000" dirty="0"/>
          </a:p>
        </p:txBody>
      </p:sp>
      <p:sp>
        <p:nvSpPr>
          <p:cNvPr id="9" name="テキスト ボックス 8">
            <a:extLst>
              <a:ext uri="{FF2B5EF4-FFF2-40B4-BE49-F238E27FC236}">
                <a16:creationId xmlns:a16="http://schemas.microsoft.com/office/drawing/2014/main" id="{572D19FB-F6DC-0E27-2B17-118D04A7C68A}"/>
              </a:ext>
            </a:extLst>
          </p:cNvPr>
          <p:cNvSpPr txBox="1"/>
          <p:nvPr/>
        </p:nvSpPr>
        <p:spPr>
          <a:xfrm>
            <a:off x="8648700" y="316342"/>
            <a:ext cx="3291878" cy="584775"/>
          </a:xfrm>
          <a:prstGeom prst="rect">
            <a:avLst/>
          </a:prstGeom>
          <a:noFill/>
        </p:spPr>
        <p:txBody>
          <a:bodyPr wrap="square">
            <a:spAutoFit/>
          </a:bodyPr>
          <a:lstStyle/>
          <a:p>
            <a:pPr algn="r"/>
            <a:r>
              <a:rPr lang="en-US" altLang="ja-JP" sz="1600" dirty="0"/>
              <a:t>N Barker et al., </a:t>
            </a:r>
            <a:r>
              <a:rPr lang="en-US" altLang="ja-JP" sz="1600" i="1" dirty="0">
                <a:effectLst/>
              </a:rPr>
              <a:t>Nature,</a:t>
            </a:r>
            <a:r>
              <a:rPr lang="en-US" altLang="ja-JP" sz="1600" dirty="0"/>
              <a:t> </a:t>
            </a:r>
            <a:r>
              <a:rPr lang="en-US" altLang="ja-JP" sz="1600" b="1" dirty="0">
                <a:effectLst/>
                <a:latin typeface="+mj-lt"/>
              </a:rPr>
              <a:t>449</a:t>
            </a:r>
            <a:r>
              <a:rPr lang="ja-JP" altLang="en-US" sz="1600" b="1" dirty="0">
                <a:latin typeface="+mj-lt"/>
              </a:rPr>
              <a:t> </a:t>
            </a:r>
            <a:r>
              <a:rPr lang="en-US" altLang="ja-JP" sz="1600" dirty="0"/>
              <a:t>(2007)</a:t>
            </a:r>
          </a:p>
          <a:p>
            <a:pPr algn="r"/>
            <a:r>
              <a:rPr lang="ja-JP" altLang="en-US" sz="1600" dirty="0"/>
              <a:t>引用：</a:t>
            </a:r>
            <a:r>
              <a:rPr lang="en-US" altLang="ja-JP" sz="1600" dirty="0"/>
              <a:t>6,029</a:t>
            </a:r>
            <a:r>
              <a:rPr lang="ja-JP" altLang="en-US" sz="1600" dirty="0"/>
              <a:t>回</a:t>
            </a:r>
          </a:p>
        </p:txBody>
      </p:sp>
    </p:spTree>
    <p:extLst>
      <p:ext uri="{BB962C8B-B14F-4D97-AF65-F5344CB8AC3E}">
        <p14:creationId xmlns:p14="http://schemas.microsoft.com/office/powerpoint/2010/main" val="71285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0D79412-D8B0-50A9-5670-049BAF1B7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0314"/>
            <a:ext cx="3787127" cy="55799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92B1CC3-7AE0-5608-5221-2A00E75160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127" y="750314"/>
            <a:ext cx="4002242" cy="60033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08BA92B-21DC-CD54-83ED-27CE211E81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9369" y="750314"/>
            <a:ext cx="4248483" cy="375501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796B4100-9C3A-FEDC-1D38-8E7B6B80DFA1}"/>
              </a:ext>
            </a:extLst>
          </p:cNvPr>
          <p:cNvSpPr txBox="1"/>
          <p:nvPr/>
        </p:nvSpPr>
        <p:spPr>
          <a:xfrm>
            <a:off x="205358" y="103868"/>
            <a:ext cx="2756918" cy="461665"/>
          </a:xfrm>
          <a:prstGeom prst="rect">
            <a:avLst/>
          </a:prstGeom>
          <a:noFill/>
        </p:spPr>
        <p:txBody>
          <a:bodyPr wrap="square">
            <a:spAutoFit/>
          </a:bodyPr>
          <a:lstStyle/>
          <a:p>
            <a:r>
              <a:rPr lang="en-US" altLang="ja-JP" sz="2400" dirty="0"/>
              <a:t>2016</a:t>
            </a:r>
            <a:r>
              <a:rPr lang="ja-JP" altLang="en-US" sz="2400" dirty="0"/>
              <a:t>年　東大生物</a:t>
            </a:r>
          </a:p>
        </p:txBody>
      </p:sp>
      <p:cxnSp>
        <p:nvCxnSpPr>
          <p:cNvPr id="4" name="直線コネクタ 3">
            <a:extLst>
              <a:ext uri="{FF2B5EF4-FFF2-40B4-BE49-F238E27FC236}">
                <a16:creationId xmlns:a16="http://schemas.microsoft.com/office/drawing/2014/main" id="{43AB7813-2127-0CA9-C45B-EDD560CB9DC8}"/>
              </a:ext>
            </a:extLst>
          </p:cNvPr>
          <p:cNvCxnSpPr>
            <a:cxnSpLocks/>
          </p:cNvCxnSpPr>
          <p:nvPr/>
        </p:nvCxnSpPr>
        <p:spPr>
          <a:xfrm>
            <a:off x="581025" y="927100"/>
            <a:ext cx="306393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3B3DE76-3D75-FC18-C679-BE70BEACAC83}"/>
              </a:ext>
            </a:extLst>
          </p:cNvPr>
          <p:cNvCxnSpPr>
            <a:cxnSpLocks/>
          </p:cNvCxnSpPr>
          <p:nvPr/>
        </p:nvCxnSpPr>
        <p:spPr>
          <a:xfrm>
            <a:off x="581025" y="1127125"/>
            <a:ext cx="306393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D5167AD-401C-C2FD-F2EA-9166872BB206}"/>
              </a:ext>
            </a:extLst>
          </p:cNvPr>
          <p:cNvCxnSpPr>
            <a:cxnSpLocks/>
          </p:cNvCxnSpPr>
          <p:nvPr/>
        </p:nvCxnSpPr>
        <p:spPr>
          <a:xfrm>
            <a:off x="581025" y="1327150"/>
            <a:ext cx="306393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CE6AFE2-1961-9EBC-D739-148E5F16FEDB}"/>
              </a:ext>
            </a:extLst>
          </p:cNvPr>
          <p:cNvCxnSpPr>
            <a:cxnSpLocks/>
          </p:cNvCxnSpPr>
          <p:nvPr/>
        </p:nvCxnSpPr>
        <p:spPr>
          <a:xfrm>
            <a:off x="581025" y="1527175"/>
            <a:ext cx="254635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F1D09AC4-9871-0F59-0207-C34E68A42404}"/>
              </a:ext>
            </a:extLst>
          </p:cNvPr>
          <p:cNvSpPr/>
          <p:nvPr/>
        </p:nvSpPr>
        <p:spPr>
          <a:xfrm>
            <a:off x="1305244" y="2752422"/>
            <a:ext cx="1399855" cy="467028"/>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1386610-A79F-5125-F500-48FE2C340856}"/>
              </a:ext>
            </a:extLst>
          </p:cNvPr>
          <p:cNvSpPr/>
          <p:nvPr/>
        </p:nvSpPr>
        <p:spPr>
          <a:xfrm>
            <a:off x="7813828" y="2219325"/>
            <a:ext cx="4248483" cy="196215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86" name="Picture 14">
            <a:extLst>
              <a:ext uri="{FF2B5EF4-FFF2-40B4-BE49-F238E27FC236}">
                <a16:creationId xmlns:a16="http://schemas.microsoft.com/office/drawing/2014/main" id="{3BF3B164-A3E6-C37D-69BF-C181A67947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87" t="55312"/>
          <a:stretch/>
        </p:blipFill>
        <p:spPr bwMode="auto">
          <a:xfrm>
            <a:off x="7590525" y="4800600"/>
            <a:ext cx="4447327" cy="1240411"/>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818E4E90-3E56-6DDB-94A4-9AD55B2D8561}"/>
              </a:ext>
            </a:extLst>
          </p:cNvPr>
          <p:cNvSpPr txBox="1"/>
          <p:nvPr/>
        </p:nvSpPr>
        <p:spPr>
          <a:xfrm>
            <a:off x="7688143" y="6065049"/>
            <a:ext cx="4349709" cy="584775"/>
          </a:xfrm>
          <a:prstGeom prst="rect">
            <a:avLst/>
          </a:prstGeom>
          <a:noFill/>
        </p:spPr>
        <p:txBody>
          <a:bodyPr wrap="square">
            <a:spAutoFit/>
          </a:bodyPr>
          <a:lstStyle/>
          <a:p>
            <a:r>
              <a:rPr lang="en-US" altLang="ja-JP" sz="1600" dirty="0"/>
              <a:t>A. LGR5</a:t>
            </a:r>
            <a:r>
              <a:rPr lang="en-US" altLang="ja-JP" sz="1600" baseline="30000" dirty="0"/>
              <a:t>+</a:t>
            </a:r>
            <a:r>
              <a:rPr lang="ja-JP" altLang="en-US" sz="1600" dirty="0"/>
              <a:t>細胞は絶えず分裂して自己複製を繰り返しつつ、上皮細胞を産生する幹細胞の性質を持つ。</a:t>
            </a:r>
          </a:p>
        </p:txBody>
      </p:sp>
      <p:sp>
        <p:nvSpPr>
          <p:cNvPr id="21" name="正方形/長方形 20">
            <a:extLst>
              <a:ext uri="{FF2B5EF4-FFF2-40B4-BE49-F238E27FC236}">
                <a16:creationId xmlns:a16="http://schemas.microsoft.com/office/drawing/2014/main" id="{86C7A65E-908E-76A8-2B18-FD61CFCBCFA5}"/>
              </a:ext>
            </a:extLst>
          </p:cNvPr>
          <p:cNvSpPr/>
          <p:nvPr/>
        </p:nvSpPr>
        <p:spPr>
          <a:xfrm>
            <a:off x="7546125" y="4711713"/>
            <a:ext cx="4516186" cy="196215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3C27E5CA-50C0-3F03-AC83-8363EFBA600E}"/>
              </a:ext>
            </a:extLst>
          </p:cNvPr>
          <p:cNvCxnSpPr>
            <a:cxnSpLocks/>
          </p:cNvCxnSpPr>
          <p:nvPr/>
        </p:nvCxnSpPr>
        <p:spPr>
          <a:xfrm>
            <a:off x="8124825" y="5499100"/>
            <a:ext cx="288607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08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8" name="図 57">
            <a:extLst>
              <a:ext uri="{FF2B5EF4-FFF2-40B4-BE49-F238E27FC236}">
                <a16:creationId xmlns:a16="http://schemas.microsoft.com/office/drawing/2014/main" id="{85B1622F-C4EA-9E87-3F99-C0FBE4822827}"/>
              </a:ext>
            </a:extLst>
          </p:cNvPr>
          <p:cNvPicPr>
            <a:picLocks noChangeAspect="1"/>
          </p:cNvPicPr>
          <p:nvPr/>
        </p:nvPicPr>
        <p:blipFill>
          <a:blip r:embed="rId3"/>
          <a:stretch>
            <a:fillRect/>
          </a:stretch>
        </p:blipFill>
        <p:spPr>
          <a:xfrm>
            <a:off x="589586" y="1759657"/>
            <a:ext cx="5202706" cy="3802943"/>
          </a:xfrm>
          <a:prstGeom prst="rect">
            <a:avLst/>
          </a:prstGeom>
        </p:spPr>
      </p:pic>
      <p:sp>
        <p:nvSpPr>
          <p:cNvPr id="59" name="テキスト ボックス 58">
            <a:extLst>
              <a:ext uri="{FF2B5EF4-FFF2-40B4-BE49-F238E27FC236}">
                <a16:creationId xmlns:a16="http://schemas.microsoft.com/office/drawing/2014/main" id="{9725151D-931F-AEBC-64E2-BECA088AD456}"/>
              </a:ext>
            </a:extLst>
          </p:cNvPr>
          <p:cNvSpPr txBox="1"/>
          <p:nvPr/>
        </p:nvSpPr>
        <p:spPr>
          <a:xfrm>
            <a:off x="1874014" y="1181070"/>
            <a:ext cx="3117086" cy="400110"/>
          </a:xfrm>
          <a:prstGeom prst="rect">
            <a:avLst/>
          </a:prstGeom>
          <a:noFill/>
        </p:spPr>
        <p:txBody>
          <a:bodyPr wrap="square">
            <a:spAutoFit/>
          </a:bodyPr>
          <a:lstStyle/>
          <a:p>
            <a:r>
              <a:rPr lang="en-US" altLang="ja-JP" sz="2000" b="1" i="1" dirty="0">
                <a:latin typeface="+mj-lt"/>
              </a:rPr>
              <a:t>Rosa 26-Confetti mouse</a:t>
            </a:r>
            <a:endParaRPr lang="ja-JP" altLang="en-US" sz="2000" b="1" dirty="0"/>
          </a:p>
        </p:txBody>
      </p:sp>
      <p:sp>
        <p:nvSpPr>
          <p:cNvPr id="60" name="テキスト ボックス 59">
            <a:extLst>
              <a:ext uri="{FF2B5EF4-FFF2-40B4-BE49-F238E27FC236}">
                <a16:creationId xmlns:a16="http://schemas.microsoft.com/office/drawing/2014/main" id="{9A1C8727-17C6-1A59-BD07-27E678A19197}"/>
              </a:ext>
            </a:extLst>
          </p:cNvPr>
          <p:cNvSpPr txBox="1"/>
          <p:nvPr/>
        </p:nvSpPr>
        <p:spPr>
          <a:xfrm>
            <a:off x="589586" y="5893477"/>
            <a:ext cx="5062956" cy="369332"/>
          </a:xfrm>
          <a:prstGeom prst="rect">
            <a:avLst/>
          </a:prstGeom>
          <a:noFill/>
        </p:spPr>
        <p:txBody>
          <a:bodyPr wrap="square">
            <a:spAutoFit/>
          </a:bodyPr>
          <a:lstStyle/>
          <a:p>
            <a:r>
              <a:rPr lang="en-US" altLang="ja-JP" dirty="0"/>
              <a:t>Cre/</a:t>
            </a:r>
            <a:r>
              <a:rPr lang="en-US" altLang="ja-JP" dirty="0" err="1"/>
              <a:t>loxP</a:t>
            </a:r>
            <a:r>
              <a:rPr lang="ja-JP" altLang="en-US" dirty="0"/>
              <a:t>の組み換えにより細胞をランダムに蛍光ラベル</a:t>
            </a:r>
          </a:p>
        </p:txBody>
      </p:sp>
      <p:pic>
        <p:nvPicPr>
          <p:cNvPr id="62" name="図 61">
            <a:extLst>
              <a:ext uri="{FF2B5EF4-FFF2-40B4-BE49-F238E27FC236}">
                <a16:creationId xmlns:a16="http://schemas.microsoft.com/office/drawing/2014/main" id="{0E75C9A0-F530-7718-87AE-B693609773CC}"/>
              </a:ext>
            </a:extLst>
          </p:cNvPr>
          <p:cNvPicPr>
            <a:picLocks noChangeAspect="1"/>
          </p:cNvPicPr>
          <p:nvPr/>
        </p:nvPicPr>
        <p:blipFill rotWithShape="1">
          <a:blip r:embed="rId4">
            <a:extLst>
              <a:ext uri="{28A0092B-C50C-407E-A947-70E740481C1C}">
                <a14:useLocalDpi xmlns:a14="http://schemas.microsoft.com/office/drawing/2010/main" val="0"/>
              </a:ext>
            </a:extLst>
          </a:blip>
          <a:srcRect l="32221" t="2898" r="39565" b="43004"/>
          <a:stretch/>
        </p:blipFill>
        <p:spPr>
          <a:xfrm>
            <a:off x="8426831" y="177177"/>
            <a:ext cx="2332312" cy="6503645"/>
          </a:xfrm>
          <a:prstGeom prst="rect">
            <a:avLst/>
          </a:prstGeom>
        </p:spPr>
      </p:pic>
      <p:sp>
        <p:nvSpPr>
          <p:cNvPr id="10240" name="テキスト ボックス 10239">
            <a:extLst>
              <a:ext uri="{FF2B5EF4-FFF2-40B4-BE49-F238E27FC236}">
                <a16:creationId xmlns:a16="http://schemas.microsoft.com/office/drawing/2014/main" id="{167F206D-E3FA-E736-50CB-398E0EC695FC}"/>
              </a:ext>
            </a:extLst>
          </p:cNvPr>
          <p:cNvSpPr txBox="1"/>
          <p:nvPr/>
        </p:nvSpPr>
        <p:spPr>
          <a:xfrm>
            <a:off x="7379082" y="1574991"/>
            <a:ext cx="1047749" cy="369332"/>
          </a:xfrm>
          <a:prstGeom prst="rect">
            <a:avLst/>
          </a:prstGeom>
          <a:noFill/>
        </p:spPr>
        <p:txBody>
          <a:bodyPr wrap="square">
            <a:spAutoFit/>
          </a:bodyPr>
          <a:lstStyle/>
          <a:p>
            <a:r>
              <a:rPr lang="en-US" altLang="ja-JP" dirty="0"/>
              <a:t>1 week</a:t>
            </a:r>
            <a:endParaRPr lang="ja-JP" altLang="en-US" dirty="0"/>
          </a:p>
        </p:txBody>
      </p:sp>
      <p:sp>
        <p:nvSpPr>
          <p:cNvPr id="10241" name="テキスト ボックス 10240">
            <a:extLst>
              <a:ext uri="{FF2B5EF4-FFF2-40B4-BE49-F238E27FC236}">
                <a16:creationId xmlns:a16="http://schemas.microsoft.com/office/drawing/2014/main" id="{CED267ED-7A1E-8C15-7B81-BC406C25719C}"/>
              </a:ext>
            </a:extLst>
          </p:cNvPr>
          <p:cNvSpPr txBox="1"/>
          <p:nvPr/>
        </p:nvSpPr>
        <p:spPr>
          <a:xfrm>
            <a:off x="7379082" y="4729012"/>
            <a:ext cx="1047749" cy="369332"/>
          </a:xfrm>
          <a:prstGeom prst="rect">
            <a:avLst/>
          </a:prstGeom>
          <a:noFill/>
        </p:spPr>
        <p:txBody>
          <a:bodyPr wrap="square">
            <a:spAutoFit/>
          </a:bodyPr>
          <a:lstStyle/>
          <a:p>
            <a:r>
              <a:rPr lang="en-US" altLang="ja-JP" dirty="0"/>
              <a:t>8 week</a:t>
            </a:r>
            <a:endParaRPr lang="ja-JP" altLang="en-US" dirty="0"/>
          </a:p>
        </p:txBody>
      </p:sp>
      <p:sp>
        <p:nvSpPr>
          <p:cNvPr id="10243" name="テキスト ボックス 10242">
            <a:extLst>
              <a:ext uri="{FF2B5EF4-FFF2-40B4-BE49-F238E27FC236}">
                <a16:creationId xmlns:a16="http://schemas.microsoft.com/office/drawing/2014/main" id="{BD8FD6A3-D6E0-2B35-2BC3-27B344A9F6D5}"/>
              </a:ext>
            </a:extLst>
          </p:cNvPr>
          <p:cNvSpPr txBox="1"/>
          <p:nvPr/>
        </p:nvSpPr>
        <p:spPr>
          <a:xfrm>
            <a:off x="1192254" y="425914"/>
            <a:ext cx="3374261" cy="338554"/>
          </a:xfrm>
          <a:prstGeom prst="rect">
            <a:avLst/>
          </a:prstGeom>
          <a:noFill/>
        </p:spPr>
        <p:txBody>
          <a:bodyPr wrap="square">
            <a:spAutoFit/>
          </a:bodyPr>
          <a:lstStyle/>
          <a:p>
            <a:r>
              <a:rPr lang="en-US" altLang="ja-JP" sz="1600" dirty="0"/>
              <a:t>HJ </a:t>
            </a:r>
            <a:r>
              <a:rPr lang="en-US" altLang="ja-JP" sz="1600" dirty="0" err="1"/>
              <a:t>Snippert</a:t>
            </a:r>
            <a:r>
              <a:rPr lang="en-US" altLang="ja-JP" sz="1600" dirty="0"/>
              <a:t> et al., </a:t>
            </a:r>
            <a:r>
              <a:rPr lang="en-US" altLang="ja-JP" sz="1600" i="1" dirty="0">
                <a:effectLst/>
              </a:rPr>
              <a:t>Cell,</a:t>
            </a:r>
            <a:r>
              <a:rPr lang="en-US" altLang="ja-JP" sz="1600" dirty="0"/>
              <a:t> </a:t>
            </a:r>
            <a:r>
              <a:rPr lang="en-US" altLang="ja-JP" sz="1600" b="1" dirty="0">
                <a:effectLst/>
                <a:latin typeface="+mj-lt"/>
              </a:rPr>
              <a:t>143</a:t>
            </a:r>
            <a:r>
              <a:rPr lang="ja-JP" altLang="en-US" sz="1600" b="1" dirty="0">
                <a:latin typeface="+mj-lt"/>
              </a:rPr>
              <a:t> </a:t>
            </a:r>
            <a:r>
              <a:rPr lang="en-US" altLang="ja-JP" sz="1600" dirty="0"/>
              <a:t>(2010)</a:t>
            </a:r>
          </a:p>
        </p:txBody>
      </p:sp>
    </p:spTree>
    <p:extLst>
      <p:ext uri="{BB962C8B-B14F-4D97-AF65-F5344CB8AC3E}">
        <p14:creationId xmlns:p14="http://schemas.microsoft.com/office/powerpoint/2010/main" val="291202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74;p9" descr="屋内, 暗い, カラフル, 明かり が含まれている画像&#10;&#10;自動的に生成された説明">
            <a:extLst>
              <a:ext uri="{FF2B5EF4-FFF2-40B4-BE49-F238E27FC236}">
                <a16:creationId xmlns:a16="http://schemas.microsoft.com/office/drawing/2014/main" id="{8996D3AE-49D9-D515-D1F8-A4FC1AFD5121}"/>
              </a:ext>
            </a:extLst>
          </p:cNvPr>
          <p:cNvPicPr preferRelativeResize="0">
            <a:picLocks noChangeAspect="1"/>
          </p:cNvPicPr>
          <p:nvPr/>
        </p:nvPicPr>
        <p:blipFill rotWithShape="1">
          <a:blip r:embed="rId3">
            <a:alphaModFix/>
          </a:blip>
          <a:srcRect l="7294" t="7487" r="30117" b="3390"/>
          <a:stretch/>
        </p:blipFill>
        <p:spPr>
          <a:xfrm>
            <a:off x="3760196" y="1904614"/>
            <a:ext cx="4442964" cy="4267585"/>
          </a:xfrm>
          <a:prstGeom prst="rect">
            <a:avLst/>
          </a:prstGeom>
          <a:noFill/>
          <a:ln>
            <a:noFill/>
          </a:ln>
        </p:spPr>
      </p:pic>
      <p:pic>
        <p:nvPicPr>
          <p:cNvPr id="9" name="Google Shape;175;p9" descr="屋内, 暗い, カラフル, 明かり が含まれている画像&#10;&#10;自動的に生成された説明">
            <a:extLst>
              <a:ext uri="{FF2B5EF4-FFF2-40B4-BE49-F238E27FC236}">
                <a16:creationId xmlns:a16="http://schemas.microsoft.com/office/drawing/2014/main" id="{B2569DDC-EAE0-A690-C2DF-66160BBBC29E}"/>
              </a:ext>
            </a:extLst>
          </p:cNvPr>
          <p:cNvPicPr preferRelativeResize="0"/>
          <p:nvPr/>
        </p:nvPicPr>
        <p:blipFill rotWithShape="1">
          <a:blip r:embed="rId3">
            <a:alphaModFix/>
          </a:blip>
          <a:srcRect l="71412" t="50000" r="7528" b="3390"/>
          <a:stretch/>
        </p:blipFill>
        <p:spPr>
          <a:xfrm>
            <a:off x="8847398" y="1914142"/>
            <a:ext cx="2328167" cy="3372236"/>
          </a:xfrm>
          <a:prstGeom prst="rect">
            <a:avLst/>
          </a:prstGeom>
          <a:noFill/>
          <a:ln>
            <a:noFill/>
          </a:ln>
        </p:spPr>
      </p:pic>
      <p:sp>
        <p:nvSpPr>
          <p:cNvPr id="11" name="テキスト ボックス 10">
            <a:extLst>
              <a:ext uri="{FF2B5EF4-FFF2-40B4-BE49-F238E27FC236}">
                <a16:creationId xmlns:a16="http://schemas.microsoft.com/office/drawing/2014/main" id="{B0266300-2A03-0A21-DD96-BDE24CB99114}"/>
              </a:ext>
            </a:extLst>
          </p:cNvPr>
          <p:cNvSpPr txBox="1"/>
          <p:nvPr/>
        </p:nvSpPr>
        <p:spPr>
          <a:xfrm>
            <a:off x="5614153" y="1904614"/>
            <a:ext cx="2756918" cy="646331"/>
          </a:xfrm>
          <a:prstGeom prst="rect">
            <a:avLst/>
          </a:prstGeom>
          <a:noFill/>
        </p:spPr>
        <p:txBody>
          <a:bodyPr wrap="square">
            <a:spAutoFit/>
          </a:bodyPr>
          <a:lstStyle/>
          <a:p>
            <a:pPr algn="ctr"/>
            <a:r>
              <a:rPr lang="en-US" altLang="ja-JP" dirty="0">
                <a:solidFill>
                  <a:schemeClr val="bg1"/>
                </a:solidFill>
              </a:rPr>
              <a:t>Lgr5 stem cells at the Crypt Base</a:t>
            </a:r>
            <a:endParaRPr lang="ja-JP" altLang="en-US" dirty="0">
              <a:solidFill>
                <a:schemeClr val="bg1"/>
              </a:solidFill>
            </a:endParaRPr>
          </a:p>
        </p:txBody>
      </p:sp>
      <p:cxnSp>
        <p:nvCxnSpPr>
          <p:cNvPr id="12" name="直線コネクタ 11">
            <a:extLst>
              <a:ext uri="{FF2B5EF4-FFF2-40B4-BE49-F238E27FC236}">
                <a16:creationId xmlns:a16="http://schemas.microsoft.com/office/drawing/2014/main" id="{F5618D4E-AD18-4EE6-F96E-98EFDC0B667D}"/>
              </a:ext>
            </a:extLst>
          </p:cNvPr>
          <p:cNvCxnSpPr>
            <a:cxnSpLocks/>
          </p:cNvCxnSpPr>
          <p:nvPr/>
        </p:nvCxnSpPr>
        <p:spPr>
          <a:xfrm flipH="1" flipV="1">
            <a:off x="7994926" y="5652928"/>
            <a:ext cx="1060707" cy="519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360D2F6-081B-CA8C-6498-B9ED7636C379}"/>
              </a:ext>
            </a:extLst>
          </p:cNvPr>
          <p:cNvSpPr txBox="1"/>
          <p:nvPr/>
        </p:nvSpPr>
        <p:spPr>
          <a:xfrm>
            <a:off x="9055633" y="5712508"/>
            <a:ext cx="2561601" cy="707886"/>
          </a:xfrm>
          <a:prstGeom prst="rect">
            <a:avLst/>
          </a:prstGeom>
          <a:noFill/>
        </p:spPr>
        <p:txBody>
          <a:bodyPr wrap="square">
            <a:spAutoFit/>
          </a:bodyPr>
          <a:lstStyle/>
          <a:p>
            <a:r>
              <a:rPr lang="ja-JP" altLang="en-US" sz="2000" dirty="0"/>
              <a:t>この細胞をどうにかして</a:t>
            </a:r>
            <a:r>
              <a:rPr lang="en-US" altLang="ja-JP" sz="2000" i="1" dirty="0"/>
              <a:t>in vitro</a:t>
            </a:r>
            <a:r>
              <a:rPr lang="ja-JP" altLang="en-US" sz="2000" dirty="0"/>
              <a:t>で培養したい。</a:t>
            </a:r>
          </a:p>
        </p:txBody>
      </p:sp>
      <p:pic>
        <p:nvPicPr>
          <p:cNvPr id="18" name="図 17">
            <a:extLst>
              <a:ext uri="{FF2B5EF4-FFF2-40B4-BE49-F238E27FC236}">
                <a16:creationId xmlns:a16="http://schemas.microsoft.com/office/drawing/2014/main" id="{F280E03B-3CD7-6058-DA44-9EF16AB07ED7}"/>
              </a:ext>
            </a:extLst>
          </p:cNvPr>
          <p:cNvPicPr>
            <a:picLocks noChangeAspect="1"/>
          </p:cNvPicPr>
          <p:nvPr/>
        </p:nvPicPr>
        <p:blipFill>
          <a:blip r:embed="rId4"/>
          <a:stretch>
            <a:fillRect/>
          </a:stretch>
        </p:blipFill>
        <p:spPr>
          <a:xfrm>
            <a:off x="2281433" y="163220"/>
            <a:ext cx="6086084" cy="1235659"/>
          </a:xfrm>
          <a:prstGeom prst="rect">
            <a:avLst/>
          </a:prstGeom>
        </p:spPr>
      </p:pic>
      <p:sp>
        <p:nvSpPr>
          <p:cNvPr id="2" name="正方形/長方形 1">
            <a:extLst>
              <a:ext uri="{FF2B5EF4-FFF2-40B4-BE49-F238E27FC236}">
                <a16:creationId xmlns:a16="http://schemas.microsoft.com/office/drawing/2014/main" id="{0F5EF400-5388-F6E3-CC42-3E3D5D16BF7B}"/>
              </a:ext>
            </a:extLst>
          </p:cNvPr>
          <p:cNvSpPr/>
          <p:nvPr/>
        </p:nvSpPr>
        <p:spPr>
          <a:xfrm>
            <a:off x="6354617" y="1199734"/>
            <a:ext cx="849747" cy="189909"/>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52D5719-8ADC-7A30-D325-04F6ADDAED84}"/>
              </a:ext>
            </a:extLst>
          </p:cNvPr>
          <p:cNvSpPr/>
          <p:nvPr/>
        </p:nvSpPr>
        <p:spPr>
          <a:xfrm>
            <a:off x="2255403" y="1009825"/>
            <a:ext cx="849747" cy="189909"/>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49B3AC5B-6F1C-06A1-EC46-EE3F703B1497}"/>
              </a:ext>
            </a:extLst>
          </p:cNvPr>
          <p:cNvPicPr>
            <a:picLocks noChangeAspect="1"/>
          </p:cNvPicPr>
          <p:nvPr/>
        </p:nvPicPr>
        <p:blipFill>
          <a:blip r:embed="rId5"/>
          <a:stretch>
            <a:fillRect/>
          </a:stretch>
        </p:blipFill>
        <p:spPr>
          <a:xfrm>
            <a:off x="623281" y="2059590"/>
            <a:ext cx="2329187" cy="2738819"/>
          </a:xfrm>
          <a:prstGeom prst="rect">
            <a:avLst/>
          </a:prstGeom>
        </p:spPr>
      </p:pic>
      <p:sp>
        <p:nvSpPr>
          <p:cNvPr id="6" name="テキスト ボックス 5">
            <a:extLst>
              <a:ext uri="{FF2B5EF4-FFF2-40B4-BE49-F238E27FC236}">
                <a16:creationId xmlns:a16="http://schemas.microsoft.com/office/drawing/2014/main" id="{11CD33D9-C28B-F092-AF01-8BB1CFFBFD47}"/>
              </a:ext>
            </a:extLst>
          </p:cNvPr>
          <p:cNvSpPr txBox="1"/>
          <p:nvPr/>
        </p:nvSpPr>
        <p:spPr>
          <a:xfrm>
            <a:off x="770950" y="4841110"/>
            <a:ext cx="2033851" cy="400110"/>
          </a:xfrm>
          <a:prstGeom prst="rect">
            <a:avLst/>
          </a:prstGeom>
          <a:noFill/>
        </p:spPr>
        <p:txBody>
          <a:bodyPr wrap="square">
            <a:spAutoFit/>
          </a:bodyPr>
          <a:lstStyle/>
          <a:p>
            <a:pPr algn="ctr"/>
            <a:r>
              <a:rPr lang="en-US" altLang="ja-JP" sz="2000" dirty="0"/>
              <a:t>Dr. Nick Barker</a:t>
            </a:r>
            <a:endParaRPr lang="ja-JP" altLang="en-US" sz="2000" dirty="0"/>
          </a:p>
        </p:txBody>
      </p:sp>
      <p:sp>
        <p:nvSpPr>
          <p:cNvPr id="8" name="テキスト ボックス 7">
            <a:extLst>
              <a:ext uri="{FF2B5EF4-FFF2-40B4-BE49-F238E27FC236}">
                <a16:creationId xmlns:a16="http://schemas.microsoft.com/office/drawing/2014/main" id="{5BA96C34-0954-2081-D88C-6A2E78CC1B75}"/>
              </a:ext>
            </a:extLst>
          </p:cNvPr>
          <p:cNvSpPr txBox="1"/>
          <p:nvPr/>
        </p:nvSpPr>
        <p:spPr>
          <a:xfrm>
            <a:off x="8648700" y="316342"/>
            <a:ext cx="3291878" cy="584775"/>
          </a:xfrm>
          <a:prstGeom prst="rect">
            <a:avLst/>
          </a:prstGeom>
          <a:noFill/>
        </p:spPr>
        <p:txBody>
          <a:bodyPr wrap="square">
            <a:spAutoFit/>
          </a:bodyPr>
          <a:lstStyle/>
          <a:p>
            <a:pPr algn="r"/>
            <a:r>
              <a:rPr lang="en-US" altLang="ja-JP" sz="1600" dirty="0"/>
              <a:t>N Barker et al., </a:t>
            </a:r>
            <a:r>
              <a:rPr lang="en-US" altLang="ja-JP" sz="1600" i="1" dirty="0">
                <a:effectLst/>
              </a:rPr>
              <a:t>Nature,</a:t>
            </a:r>
            <a:r>
              <a:rPr lang="en-US" altLang="ja-JP" sz="1600" dirty="0"/>
              <a:t> </a:t>
            </a:r>
            <a:r>
              <a:rPr lang="en-US" altLang="ja-JP" sz="1600" b="1" dirty="0">
                <a:effectLst/>
                <a:latin typeface="+mj-lt"/>
              </a:rPr>
              <a:t>449</a:t>
            </a:r>
            <a:r>
              <a:rPr lang="ja-JP" altLang="en-US" sz="1600" b="1" dirty="0">
                <a:latin typeface="+mj-lt"/>
              </a:rPr>
              <a:t> </a:t>
            </a:r>
            <a:r>
              <a:rPr lang="en-US" altLang="ja-JP" sz="1600" dirty="0"/>
              <a:t>(2007)</a:t>
            </a:r>
          </a:p>
          <a:p>
            <a:pPr algn="r"/>
            <a:r>
              <a:rPr lang="ja-JP" altLang="en-US" sz="1600" dirty="0"/>
              <a:t>引用：</a:t>
            </a:r>
            <a:r>
              <a:rPr lang="en-US" altLang="ja-JP" sz="1600" dirty="0"/>
              <a:t>6,029</a:t>
            </a:r>
            <a:r>
              <a:rPr lang="ja-JP" altLang="en-US" sz="1600" dirty="0"/>
              <a:t>回</a:t>
            </a:r>
          </a:p>
        </p:txBody>
      </p:sp>
    </p:spTree>
    <p:extLst>
      <p:ext uri="{BB962C8B-B14F-4D97-AF65-F5344CB8AC3E}">
        <p14:creationId xmlns:p14="http://schemas.microsoft.com/office/powerpoint/2010/main" val="162126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DD8F28F-3E33-C04E-6994-FC61800047F7}"/>
              </a:ext>
            </a:extLst>
          </p:cNvPr>
          <p:cNvSpPr txBox="1"/>
          <p:nvPr/>
        </p:nvSpPr>
        <p:spPr>
          <a:xfrm>
            <a:off x="770950" y="4841110"/>
            <a:ext cx="2033851" cy="400110"/>
          </a:xfrm>
          <a:prstGeom prst="rect">
            <a:avLst/>
          </a:prstGeom>
          <a:noFill/>
        </p:spPr>
        <p:txBody>
          <a:bodyPr wrap="square">
            <a:spAutoFit/>
          </a:bodyPr>
          <a:lstStyle/>
          <a:p>
            <a:r>
              <a:rPr lang="ja-JP" altLang="en-US" sz="2000" dirty="0"/>
              <a:t>佐藤 俊朗 先生</a:t>
            </a:r>
          </a:p>
        </p:txBody>
      </p:sp>
      <p:pic>
        <p:nvPicPr>
          <p:cNvPr id="7170" name="Picture 2" descr="佐藤 俊朗 老化ストレスシグナルによる腸管上皮幹細胞制御機構の解明｜ステムセルエイジングから解明する疾患原理｜平成26～30年度  文部科学省科学研究費補助金 新学術領域研究（研究領域提案型）｜">
            <a:extLst>
              <a:ext uri="{FF2B5EF4-FFF2-40B4-BE49-F238E27FC236}">
                <a16:creationId xmlns:a16="http://schemas.microsoft.com/office/drawing/2014/main" id="{52B09C37-0369-F2A6-61F5-72AA2C2D2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41" y="2107915"/>
            <a:ext cx="2263071" cy="2662437"/>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F5465AE8-B3BF-851C-0593-723C89C8D3E2}"/>
              </a:ext>
            </a:extLst>
          </p:cNvPr>
          <p:cNvPicPr>
            <a:picLocks noChangeAspect="1"/>
          </p:cNvPicPr>
          <p:nvPr/>
        </p:nvPicPr>
        <p:blipFill>
          <a:blip r:embed="rId4"/>
          <a:stretch>
            <a:fillRect/>
          </a:stretch>
        </p:blipFill>
        <p:spPr>
          <a:xfrm>
            <a:off x="274054" y="244471"/>
            <a:ext cx="8353425" cy="1476420"/>
          </a:xfrm>
          <a:prstGeom prst="rect">
            <a:avLst/>
          </a:prstGeom>
        </p:spPr>
      </p:pic>
      <p:grpSp>
        <p:nvGrpSpPr>
          <p:cNvPr id="7" name="グループ化 6">
            <a:extLst>
              <a:ext uri="{FF2B5EF4-FFF2-40B4-BE49-F238E27FC236}">
                <a16:creationId xmlns:a16="http://schemas.microsoft.com/office/drawing/2014/main" id="{10900A95-EF49-3C05-BAAC-F3869BE314E9}"/>
              </a:ext>
            </a:extLst>
          </p:cNvPr>
          <p:cNvGrpSpPr>
            <a:grpSpLocks noChangeAspect="1"/>
          </p:cNvGrpSpPr>
          <p:nvPr/>
        </p:nvGrpSpPr>
        <p:grpSpPr>
          <a:xfrm>
            <a:off x="3573691" y="1896372"/>
            <a:ext cx="7961968" cy="4562475"/>
            <a:chOff x="3449557" y="2058297"/>
            <a:chExt cx="7961968" cy="4562475"/>
          </a:xfrm>
        </p:grpSpPr>
        <p:pic>
          <p:nvPicPr>
            <p:cNvPr id="7172" name="Picture 4" descr="Figure 3">
              <a:extLst>
                <a:ext uri="{FF2B5EF4-FFF2-40B4-BE49-F238E27FC236}">
                  <a16:creationId xmlns:a16="http://schemas.microsoft.com/office/drawing/2014/main" id="{CFF48856-5E31-7F34-8742-19A29AFD82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3195"/>
            <a:stretch/>
          </p:blipFill>
          <p:spPr bwMode="auto">
            <a:xfrm>
              <a:off x="3517365" y="2058297"/>
              <a:ext cx="7894160" cy="456247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76C7F90A-9005-3EF0-86CC-84E8FD976A86}"/>
                </a:ext>
              </a:extLst>
            </p:cNvPr>
            <p:cNvSpPr/>
            <p:nvPr/>
          </p:nvSpPr>
          <p:spPr>
            <a:xfrm>
              <a:off x="3449557" y="2058297"/>
              <a:ext cx="364837"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a:extLst>
              <a:ext uri="{FF2B5EF4-FFF2-40B4-BE49-F238E27FC236}">
                <a16:creationId xmlns:a16="http://schemas.microsoft.com/office/drawing/2014/main" id="{B7882029-A5D9-3968-B6C4-283530E7A530}"/>
              </a:ext>
            </a:extLst>
          </p:cNvPr>
          <p:cNvSpPr/>
          <p:nvPr/>
        </p:nvSpPr>
        <p:spPr>
          <a:xfrm>
            <a:off x="4849090" y="1468582"/>
            <a:ext cx="1062183" cy="1800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13E8A2A-D0CB-3C4D-9FD0-4BA168744594}"/>
              </a:ext>
            </a:extLst>
          </p:cNvPr>
          <p:cNvSpPr txBox="1"/>
          <p:nvPr/>
        </p:nvSpPr>
        <p:spPr>
          <a:xfrm>
            <a:off x="8648700" y="316342"/>
            <a:ext cx="3291878" cy="584775"/>
          </a:xfrm>
          <a:prstGeom prst="rect">
            <a:avLst/>
          </a:prstGeom>
          <a:noFill/>
        </p:spPr>
        <p:txBody>
          <a:bodyPr wrap="square">
            <a:spAutoFit/>
          </a:bodyPr>
          <a:lstStyle/>
          <a:p>
            <a:pPr algn="r"/>
            <a:r>
              <a:rPr lang="en-US" altLang="ja-JP" sz="1600" dirty="0"/>
              <a:t>T Sato et al., </a:t>
            </a:r>
            <a:r>
              <a:rPr lang="en-US" altLang="ja-JP" sz="1600" i="1" dirty="0">
                <a:effectLst/>
              </a:rPr>
              <a:t>Nature,</a:t>
            </a:r>
            <a:r>
              <a:rPr lang="en-US" altLang="ja-JP" sz="1600" dirty="0"/>
              <a:t> </a:t>
            </a:r>
            <a:r>
              <a:rPr lang="en-US" altLang="ja-JP" sz="1600" b="1" dirty="0">
                <a:latin typeface="+mj-lt"/>
              </a:rPr>
              <a:t>459</a:t>
            </a:r>
            <a:r>
              <a:rPr lang="ja-JP" altLang="en-US" sz="1600" b="1" dirty="0">
                <a:latin typeface="+mj-lt"/>
              </a:rPr>
              <a:t> </a:t>
            </a:r>
            <a:r>
              <a:rPr lang="en-US" altLang="ja-JP" sz="1600" dirty="0"/>
              <a:t>(2009)</a:t>
            </a:r>
          </a:p>
          <a:p>
            <a:pPr algn="r"/>
            <a:r>
              <a:rPr lang="ja-JP" altLang="en-US" sz="1600" dirty="0"/>
              <a:t>引用：</a:t>
            </a:r>
            <a:r>
              <a:rPr lang="en-US" altLang="ja-JP" sz="1600" dirty="0"/>
              <a:t>6,410</a:t>
            </a:r>
            <a:r>
              <a:rPr lang="ja-JP" altLang="en-US" sz="1600" dirty="0"/>
              <a:t>回</a:t>
            </a:r>
          </a:p>
        </p:txBody>
      </p:sp>
      <p:sp>
        <p:nvSpPr>
          <p:cNvPr id="2" name="正方形/長方形 1">
            <a:extLst>
              <a:ext uri="{FF2B5EF4-FFF2-40B4-BE49-F238E27FC236}">
                <a16:creationId xmlns:a16="http://schemas.microsoft.com/office/drawing/2014/main" id="{6B1B2E1E-54F1-940E-15E1-70D25F0D5296}"/>
              </a:ext>
            </a:extLst>
          </p:cNvPr>
          <p:cNvSpPr/>
          <p:nvPr/>
        </p:nvSpPr>
        <p:spPr>
          <a:xfrm>
            <a:off x="355531" y="1254962"/>
            <a:ext cx="1062183" cy="1800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50168B75-B9AA-FFD6-E5C3-B231782C831D}"/>
              </a:ext>
            </a:extLst>
          </p:cNvPr>
          <p:cNvCxnSpPr/>
          <p:nvPr/>
        </p:nvCxnSpPr>
        <p:spPr>
          <a:xfrm flipH="1">
            <a:off x="3850481" y="2358037"/>
            <a:ext cx="357188" cy="50660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19ACB8D-12C0-BF3C-19F5-1AFBD9860698}"/>
              </a:ext>
            </a:extLst>
          </p:cNvPr>
          <p:cNvSpPr txBox="1"/>
          <p:nvPr/>
        </p:nvSpPr>
        <p:spPr>
          <a:xfrm>
            <a:off x="3227502" y="2848315"/>
            <a:ext cx="1960334" cy="369332"/>
          </a:xfrm>
          <a:prstGeom prst="rect">
            <a:avLst/>
          </a:prstGeom>
          <a:noFill/>
        </p:spPr>
        <p:txBody>
          <a:bodyPr wrap="square" rtlCol="0">
            <a:spAutoFit/>
          </a:bodyPr>
          <a:lstStyle/>
          <a:p>
            <a:r>
              <a:rPr kumimoji="1" lang="en-US" altLang="ja-JP" dirty="0">
                <a:solidFill>
                  <a:schemeClr val="accent2"/>
                </a:solidFill>
                <a:latin typeface="+mj-lt"/>
              </a:rPr>
              <a:t>LGR5</a:t>
            </a:r>
            <a:r>
              <a:rPr kumimoji="1" lang="en-US" altLang="ja-JP" baseline="30000" dirty="0">
                <a:solidFill>
                  <a:schemeClr val="accent2"/>
                </a:solidFill>
                <a:latin typeface="+mj-lt"/>
              </a:rPr>
              <a:t>+</a:t>
            </a:r>
            <a:r>
              <a:rPr kumimoji="1" lang="en-US" altLang="ja-JP" dirty="0">
                <a:solidFill>
                  <a:schemeClr val="accent2"/>
                </a:solidFill>
                <a:latin typeface="+mj-lt"/>
              </a:rPr>
              <a:t> stem cell</a:t>
            </a:r>
            <a:endParaRPr kumimoji="1" lang="ja-JP" altLang="en-US" dirty="0">
              <a:solidFill>
                <a:schemeClr val="accent2"/>
              </a:solidFill>
              <a:latin typeface="+mj-lt"/>
            </a:endParaRPr>
          </a:p>
        </p:txBody>
      </p:sp>
      <p:sp>
        <p:nvSpPr>
          <p:cNvPr id="13" name="テキスト ボックス 12">
            <a:extLst>
              <a:ext uri="{FF2B5EF4-FFF2-40B4-BE49-F238E27FC236}">
                <a16:creationId xmlns:a16="http://schemas.microsoft.com/office/drawing/2014/main" id="{BC1BE2A2-C066-645A-E0C5-F3E5A24EA679}"/>
              </a:ext>
            </a:extLst>
          </p:cNvPr>
          <p:cNvSpPr txBox="1"/>
          <p:nvPr/>
        </p:nvSpPr>
        <p:spPr>
          <a:xfrm>
            <a:off x="8825104" y="6417047"/>
            <a:ext cx="2939070" cy="369332"/>
          </a:xfrm>
          <a:prstGeom prst="rect">
            <a:avLst/>
          </a:prstGeom>
          <a:noFill/>
        </p:spPr>
        <p:txBody>
          <a:bodyPr wrap="square" rtlCol="0">
            <a:spAutoFit/>
          </a:bodyPr>
          <a:lstStyle/>
          <a:p>
            <a:pPr algn="ctr"/>
            <a:r>
              <a:rPr kumimoji="1" lang="en-US" altLang="ja-JP" b="1" dirty="0">
                <a:solidFill>
                  <a:schemeClr val="accent2"/>
                </a:solidFill>
                <a:latin typeface="+mj-lt"/>
              </a:rPr>
              <a:t>Intestinal organoids</a:t>
            </a:r>
            <a:endParaRPr kumimoji="1" lang="ja-JP" altLang="en-US" b="1" dirty="0">
              <a:solidFill>
                <a:schemeClr val="accent2"/>
              </a:solidFill>
              <a:latin typeface="+mj-lt"/>
            </a:endParaRPr>
          </a:p>
        </p:txBody>
      </p:sp>
      <p:sp>
        <p:nvSpPr>
          <p:cNvPr id="10" name="テキスト ボックス 9">
            <a:extLst>
              <a:ext uri="{FF2B5EF4-FFF2-40B4-BE49-F238E27FC236}">
                <a16:creationId xmlns:a16="http://schemas.microsoft.com/office/drawing/2014/main" id="{10D7CF92-CF60-C91F-8A04-51F521EB3997}"/>
              </a:ext>
            </a:extLst>
          </p:cNvPr>
          <p:cNvSpPr txBox="1"/>
          <p:nvPr/>
        </p:nvSpPr>
        <p:spPr>
          <a:xfrm>
            <a:off x="3573691" y="6388041"/>
            <a:ext cx="1960334"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Matrigel</a:t>
            </a:r>
          </a:p>
        </p:txBody>
      </p:sp>
      <p:sp>
        <p:nvSpPr>
          <p:cNvPr id="14" name="テキスト ボックス 13">
            <a:extLst>
              <a:ext uri="{FF2B5EF4-FFF2-40B4-BE49-F238E27FC236}">
                <a16:creationId xmlns:a16="http://schemas.microsoft.com/office/drawing/2014/main" id="{8FA6D251-5879-A6A3-0EAA-082C23DF1D50}"/>
              </a:ext>
            </a:extLst>
          </p:cNvPr>
          <p:cNvSpPr txBox="1"/>
          <p:nvPr/>
        </p:nvSpPr>
        <p:spPr>
          <a:xfrm>
            <a:off x="3573691" y="5468739"/>
            <a:ext cx="1960334"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EGF</a:t>
            </a:r>
          </a:p>
          <a:p>
            <a:pPr marL="285750" indent="-285750">
              <a:buFont typeface="Arial" panose="020B0604020202020204" pitchFamily="34" charset="0"/>
              <a:buChar char="•"/>
            </a:pPr>
            <a:r>
              <a:rPr lang="en-US" altLang="ja-JP" dirty="0"/>
              <a:t>Noggin </a:t>
            </a:r>
          </a:p>
          <a:p>
            <a:pPr marL="285750" indent="-285750">
              <a:buFont typeface="Arial" panose="020B0604020202020204" pitchFamily="34" charset="0"/>
              <a:buChar char="•"/>
            </a:pPr>
            <a:r>
              <a:rPr lang="en-US" altLang="ja-JP" dirty="0"/>
              <a:t>R-spondin 1</a:t>
            </a:r>
            <a:endParaRPr kumimoji="1" lang="ja-JP" altLang="en-US" dirty="0"/>
          </a:p>
        </p:txBody>
      </p:sp>
    </p:spTree>
    <p:extLst>
      <p:ext uri="{BB962C8B-B14F-4D97-AF65-F5344CB8AC3E}">
        <p14:creationId xmlns:p14="http://schemas.microsoft.com/office/powerpoint/2010/main" val="3849524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0CB0F78-7F73-36CA-71D5-B5835E737954}"/>
              </a:ext>
            </a:extLst>
          </p:cNvPr>
          <p:cNvPicPr>
            <a:picLocks noChangeAspect="1"/>
          </p:cNvPicPr>
          <p:nvPr/>
        </p:nvPicPr>
        <p:blipFill>
          <a:blip r:embed="rId3"/>
          <a:stretch>
            <a:fillRect/>
          </a:stretch>
        </p:blipFill>
        <p:spPr>
          <a:xfrm>
            <a:off x="274054" y="244471"/>
            <a:ext cx="8353425" cy="1476420"/>
          </a:xfrm>
          <a:prstGeom prst="rect">
            <a:avLst/>
          </a:prstGeom>
        </p:spPr>
      </p:pic>
      <p:grpSp>
        <p:nvGrpSpPr>
          <p:cNvPr id="7" name="グループ化 6">
            <a:extLst>
              <a:ext uri="{FF2B5EF4-FFF2-40B4-BE49-F238E27FC236}">
                <a16:creationId xmlns:a16="http://schemas.microsoft.com/office/drawing/2014/main" id="{5DD3BACC-AEC7-6451-6FBC-5EB8299F1C31}"/>
              </a:ext>
            </a:extLst>
          </p:cNvPr>
          <p:cNvGrpSpPr>
            <a:grpSpLocks noChangeAspect="1"/>
          </p:cNvGrpSpPr>
          <p:nvPr/>
        </p:nvGrpSpPr>
        <p:grpSpPr>
          <a:xfrm>
            <a:off x="3075470" y="2446225"/>
            <a:ext cx="2477075" cy="2416487"/>
            <a:chOff x="3309132" y="2647604"/>
            <a:chExt cx="2551925" cy="2489506"/>
          </a:xfrm>
        </p:grpSpPr>
        <p:pic>
          <p:nvPicPr>
            <p:cNvPr id="11266" name="Picture 2" descr="Figure 1">
              <a:extLst>
                <a:ext uri="{FF2B5EF4-FFF2-40B4-BE49-F238E27FC236}">
                  <a16:creationId xmlns:a16="http://schemas.microsoft.com/office/drawing/2014/main" id="{B43B1358-9EC6-6AA2-0F6E-F9B74199D9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165" t="75926" r="1432" b="376"/>
            <a:stretch/>
          </p:blipFill>
          <p:spPr bwMode="auto">
            <a:xfrm>
              <a:off x="3376940" y="2647604"/>
              <a:ext cx="2484117" cy="248950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B2A26BDE-90BE-DF38-5CF4-9F2461D2CD5B}"/>
                </a:ext>
              </a:extLst>
            </p:cNvPr>
            <p:cNvSpPr/>
            <p:nvPr/>
          </p:nvSpPr>
          <p:spPr>
            <a:xfrm>
              <a:off x="3309132" y="2647604"/>
              <a:ext cx="364837"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0CC50D3D-A35D-C947-DBA4-8DD1D18A7B48}"/>
              </a:ext>
            </a:extLst>
          </p:cNvPr>
          <p:cNvGrpSpPr/>
          <p:nvPr/>
        </p:nvGrpSpPr>
        <p:grpSpPr>
          <a:xfrm>
            <a:off x="5708603" y="1826170"/>
            <a:ext cx="6209343" cy="3394013"/>
            <a:chOff x="5861057" y="2096929"/>
            <a:chExt cx="6209343" cy="3394013"/>
          </a:xfrm>
        </p:grpSpPr>
        <p:pic>
          <p:nvPicPr>
            <p:cNvPr id="11270" name="Picture 6" descr="Figure 4">
              <a:extLst>
                <a:ext uri="{FF2B5EF4-FFF2-40B4-BE49-F238E27FC236}">
                  <a16:creationId xmlns:a16="http://schemas.microsoft.com/office/drawing/2014/main" id="{F565FA48-E27F-3216-DD5F-02202D4544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9120"/>
            <a:stretch/>
          </p:blipFill>
          <p:spPr bwMode="auto">
            <a:xfrm>
              <a:off x="5861057" y="2449135"/>
              <a:ext cx="6174893" cy="304180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グループ化 19">
              <a:extLst>
                <a:ext uri="{FF2B5EF4-FFF2-40B4-BE49-F238E27FC236}">
                  <a16:creationId xmlns:a16="http://schemas.microsoft.com/office/drawing/2014/main" id="{5371DEC1-18C9-ACA4-416F-CFA44CC3808B}"/>
                </a:ext>
              </a:extLst>
            </p:cNvPr>
            <p:cNvGrpSpPr/>
            <p:nvPr/>
          </p:nvGrpSpPr>
          <p:grpSpPr>
            <a:xfrm>
              <a:off x="5861057" y="2096929"/>
              <a:ext cx="6209343" cy="369332"/>
              <a:chOff x="5861057" y="2096929"/>
              <a:chExt cx="6209343" cy="369332"/>
            </a:xfrm>
          </p:grpSpPr>
          <p:sp>
            <p:nvSpPr>
              <p:cNvPr id="16" name="テキスト ボックス 15">
                <a:extLst>
                  <a:ext uri="{FF2B5EF4-FFF2-40B4-BE49-F238E27FC236}">
                    <a16:creationId xmlns:a16="http://schemas.microsoft.com/office/drawing/2014/main" id="{25023B73-6C0E-9996-1A42-3B0B66B0913F}"/>
                  </a:ext>
                </a:extLst>
              </p:cNvPr>
              <p:cNvSpPr txBox="1"/>
              <p:nvPr/>
            </p:nvSpPr>
            <p:spPr>
              <a:xfrm>
                <a:off x="5861057" y="2096929"/>
                <a:ext cx="1577968" cy="369332"/>
              </a:xfrm>
              <a:prstGeom prst="rect">
                <a:avLst/>
              </a:prstGeom>
              <a:noFill/>
            </p:spPr>
            <p:txBody>
              <a:bodyPr wrap="square">
                <a:spAutoFit/>
              </a:bodyPr>
              <a:lstStyle/>
              <a:p>
                <a:r>
                  <a:rPr lang="ja-JP" altLang="en-US" dirty="0"/>
                  <a:t>吸収上皮細胞</a:t>
                </a:r>
              </a:p>
            </p:txBody>
          </p:sp>
          <p:sp>
            <p:nvSpPr>
              <p:cNvPr id="17" name="テキスト ボックス 16">
                <a:extLst>
                  <a:ext uri="{FF2B5EF4-FFF2-40B4-BE49-F238E27FC236}">
                    <a16:creationId xmlns:a16="http://schemas.microsoft.com/office/drawing/2014/main" id="{3CD12845-93C8-D746-C668-83B15FB5C866}"/>
                  </a:ext>
                </a:extLst>
              </p:cNvPr>
              <p:cNvSpPr txBox="1"/>
              <p:nvPr/>
            </p:nvSpPr>
            <p:spPr>
              <a:xfrm>
                <a:off x="7625324" y="2096929"/>
                <a:ext cx="1408109" cy="369332"/>
              </a:xfrm>
              <a:prstGeom prst="rect">
                <a:avLst/>
              </a:prstGeom>
              <a:noFill/>
            </p:spPr>
            <p:txBody>
              <a:bodyPr wrap="square">
                <a:spAutoFit/>
              </a:bodyPr>
              <a:lstStyle/>
              <a:p>
                <a:r>
                  <a:rPr lang="en-US" altLang="ja-JP" dirty="0"/>
                  <a:t>Goblet</a:t>
                </a:r>
                <a:r>
                  <a:rPr lang="ja-JP" altLang="en-US" dirty="0"/>
                  <a:t>細胞</a:t>
                </a:r>
              </a:p>
            </p:txBody>
          </p:sp>
          <p:sp>
            <p:nvSpPr>
              <p:cNvPr id="18" name="テキスト ボックス 17">
                <a:extLst>
                  <a:ext uri="{FF2B5EF4-FFF2-40B4-BE49-F238E27FC236}">
                    <a16:creationId xmlns:a16="http://schemas.microsoft.com/office/drawing/2014/main" id="{19CA2C9E-AB81-E03B-7EA9-747DE7E6B78E}"/>
                  </a:ext>
                </a:extLst>
              </p:cNvPr>
              <p:cNvSpPr txBox="1"/>
              <p:nvPr/>
            </p:nvSpPr>
            <p:spPr>
              <a:xfrm>
                <a:off x="9219087" y="2096929"/>
                <a:ext cx="1408109" cy="369332"/>
              </a:xfrm>
              <a:prstGeom prst="rect">
                <a:avLst/>
              </a:prstGeom>
              <a:noFill/>
            </p:spPr>
            <p:txBody>
              <a:bodyPr wrap="square">
                <a:spAutoFit/>
              </a:bodyPr>
              <a:lstStyle/>
              <a:p>
                <a:r>
                  <a:rPr lang="en-US" altLang="ja-JP"/>
                  <a:t>Paneth</a:t>
                </a:r>
                <a:r>
                  <a:rPr lang="ja-JP" altLang="en-US" dirty="0"/>
                  <a:t>細胞</a:t>
                </a:r>
              </a:p>
            </p:txBody>
          </p:sp>
          <p:sp>
            <p:nvSpPr>
              <p:cNvPr id="19" name="テキスト ボックス 18">
                <a:extLst>
                  <a:ext uri="{FF2B5EF4-FFF2-40B4-BE49-F238E27FC236}">
                    <a16:creationId xmlns:a16="http://schemas.microsoft.com/office/drawing/2014/main" id="{B46A769A-001C-DBC9-3321-677BF2B4D64C}"/>
                  </a:ext>
                </a:extLst>
              </p:cNvPr>
              <p:cNvSpPr txBox="1"/>
              <p:nvPr/>
            </p:nvSpPr>
            <p:spPr>
              <a:xfrm>
                <a:off x="10662291" y="2096929"/>
                <a:ext cx="1408109" cy="369332"/>
              </a:xfrm>
              <a:prstGeom prst="rect">
                <a:avLst/>
              </a:prstGeom>
              <a:noFill/>
            </p:spPr>
            <p:txBody>
              <a:bodyPr wrap="square">
                <a:spAutoFit/>
              </a:bodyPr>
              <a:lstStyle/>
              <a:p>
                <a:r>
                  <a:rPr lang="ja-JP" altLang="en-US" dirty="0"/>
                  <a:t>内分泌細胞</a:t>
                </a:r>
              </a:p>
            </p:txBody>
          </p:sp>
        </p:grpSp>
      </p:grpSp>
      <p:sp>
        <p:nvSpPr>
          <p:cNvPr id="22" name="テキスト ボックス 21">
            <a:extLst>
              <a:ext uri="{FF2B5EF4-FFF2-40B4-BE49-F238E27FC236}">
                <a16:creationId xmlns:a16="http://schemas.microsoft.com/office/drawing/2014/main" id="{D31C81C8-B4EF-FC57-8841-F46A3FEA20A1}"/>
              </a:ext>
            </a:extLst>
          </p:cNvPr>
          <p:cNvSpPr txBox="1"/>
          <p:nvPr/>
        </p:nvSpPr>
        <p:spPr>
          <a:xfrm>
            <a:off x="822486" y="5627668"/>
            <a:ext cx="10547028" cy="11533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ja-JP" altLang="en-US" sz="1600" dirty="0"/>
              <a:t>マウス腸由来の幹細胞からオルガノイド培養を世界に先駆けて成功　</a:t>
            </a:r>
            <a:r>
              <a:rPr lang="fr-FR" altLang="ja-JP" sz="1600" dirty="0"/>
              <a:t>T Sato et al., </a:t>
            </a:r>
            <a:r>
              <a:rPr lang="fr-FR" altLang="ja-JP" sz="1600" i="1" dirty="0"/>
              <a:t>Nature</a:t>
            </a:r>
            <a:r>
              <a:rPr lang="fr-FR" altLang="ja-JP" sz="1600" dirty="0"/>
              <a:t>, </a:t>
            </a:r>
            <a:r>
              <a:rPr lang="fr-FR" altLang="ja-JP" sz="1600" dirty="0">
                <a:latin typeface="+mj-lt"/>
              </a:rPr>
              <a:t>459</a:t>
            </a:r>
            <a:r>
              <a:rPr lang="fr-FR" altLang="ja-JP" sz="1600" dirty="0"/>
              <a:t> (2009)</a:t>
            </a:r>
            <a:r>
              <a:rPr lang="ja-JP" altLang="en-US" sz="1600" dirty="0"/>
              <a:t>　</a:t>
            </a:r>
            <a:r>
              <a:rPr lang="ja-JP" altLang="fr-FR" sz="1600" dirty="0"/>
              <a:t>引用：</a:t>
            </a:r>
            <a:r>
              <a:rPr lang="fr-FR" altLang="ja-JP" sz="1600" dirty="0"/>
              <a:t>6,410</a:t>
            </a:r>
            <a:r>
              <a:rPr lang="ja-JP" altLang="fr-FR" sz="1600" dirty="0"/>
              <a:t>回</a:t>
            </a:r>
            <a:endParaRPr lang="en-US" altLang="ja-JP" sz="1600" dirty="0"/>
          </a:p>
          <a:p>
            <a:pPr marL="285750" indent="-285750">
              <a:lnSpc>
                <a:spcPct val="150000"/>
              </a:lnSpc>
              <a:buFont typeface="Arial" panose="020B0604020202020204" pitchFamily="34" charset="0"/>
              <a:buChar char="•"/>
            </a:pPr>
            <a:r>
              <a:rPr lang="ja-JP" altLang="en-US" sz="1600" dirty="0"/>
              <a:t>ヒト腸組織由来の幹細胞からオルガノイド培養を達成　</a:t>
            </a:r>
            <a:r>
              <a:rPr lang="en-US" altLang="ja-JP" sz="1600" dirty="0"/>
              <a:t>T Sato et al., </a:t>
            </a:r>
            <a:r>
              <a:rPr lang="en-US" altLang="ja-JP" sz="1600" i="1" dirty="0">
                <a:effectLst/>
              </a:rPr>
              <a:t>Gastroenterology,</a:t>
            </a:r>
            <a:r>
              <a:rPr lang="en-US" altLang="ja-JP" sz="1600" dirty="0"/>
              <a:t> </a:t>
            </a:r>
            <a:r>
              <a:rPr lang="en-US" altLang="ja-JP" sz="1600" b="1" dirty="0">
                <a:latin typeface="+mj-lt"/>
              </a:rPr>
              <a:t>141</a:t>
            </a:r>
            <a:r>
              <a:rPr lang="ja-JP" altLang="en-US" sz="1600" b="1" dirty="0">
                <a:latin typeface="+mj-lt"/>
              </a:rPr>
              <a:t> </a:t>
            </a:r>
            <a:r>
              <a:rPr lang="en-US" altLang="ja-JP" sz="1600" dirty="0"/>
              <a:t>(2011)</a:t>
            </a:r>
            <a:r>
              <a:rPr lang="ja-JP" altLang="en-US" sz="1600" dirty="0"/>
              <a:t>　引用：</a:t>
            </a:r>
            <a:r>
              <a:rPr lang="en-US" altLang="ja-JP" sz="1600" dirty="0"/>
              <a:t>3,322</a:t>
            </a:r>
            <a:r>
              <a:rPr lang="ja-JP" altLang="en-US" sz="1600" dirty="0"/>
              <a:t>回</a:t>
            </a:r>
            <a:endParaRPr lang="en-US" altLang="ja-JP" sz="1600" dirty="0"/>
          </a:p>
          <a:p>
            <a:pPr marL="285750" indent="-285750">
              <a:lnSpc>
                <a:spcPct val="150000"/>
              </a:lnSpc>
              <a:buFont typeface="Arial" panose="020B0604020202020204" pitchFamily="34" charset="0"/>
              <a:buChar char="•"/>
            </a:pPr>
            <a:r>
              <a:rPr lang="en-US" altLang="ja-JP" sz="1600" dirty="0"/>
              <a:t>Paneth</a:t>
            </a:r>
            <a:r>
              <a:rPr lang="ja-JP" altLang="en-US" sz="1600" dirty="0"/>
              <a:t>細胞が</a:t>
            </a:r>
            <a:r>
              <a:rPr lang="en-US" altLang="ja-JP" sz="1600" dirty="0"/>
              <a:t>LGR5</a:t>
            </a:r>
            <a:r>
              <a:rPr lang="en-US" altLang="ja-JP" sz="1600" baseline="30000" dirty="0"/>
              <a:t>+</a:t>
            </a:r>
            <a:r>
              <a:rPr lang="ja-JP" altLang="en-US" sz="1600" dirty="0"/>
              <a:t>幹細胞ニッチを構成する　</a:t>
            </a:r>
            <a:r>
              <a:rPr lang="en-US" altLang="ja-JP" sz="1600" dirty="0"/>
              <a:t>T Sato et al., </a:t>
            </a:r>
            <a:r>
              <a:rPr lang="en-US" altLang="ja-JP" sz="1600" i="1" dirty="0">
                <a:effectLst/>
              </a:rPr>
              <a:t>Nature,</a:t>
            </a:r>
            <a:r>
              <a:rPr lang="en-US" altLang="ja-JP" sz="1600" dirty="0"/>
              <a:t> </a:t>
            </a:r>
            <a:r>
              <a:rPr lang="en-US" altLang="ja-JP" sz="1600" b="1" dirty="0">
                <a:latin typeface="+mj-lt"/>
              </a:rPr>
              <a:t>469</a:t>
            </a:r>
            <a:r>
              <a:rPr lang="ja-JP" altLang="en-US" sz="1600" b="1" dirty="0">
                <a:latin typeface="+mj-lt"/>
              </a:rPr>
              <a:t> </a:t>
            </a:r>
            <a:r>
              <a:rPr lang="en-US" altLang="ja-JP" sz="1600" dirty="0"/>
              <a:t>(2011)</a:t>
            </a:r>
            <a:r>
              <a:rPr lang="ja-JP" altLang="en-US" sz="1600" dirty="0"/>
              <a:t>　引用：</a:t>
            </a:r>
            <a:r>
              <a:rPr lang="en-US" altLang="ja-JP" sz="1600" dirty="0"/>
              <a:t>2,638</a:t>
            </a:r>
            <a:r>
              <a:rPr lang="ja-JP" altLang="en-US" sz="1600" dirty="0"/>
              <a:t>回</a:t>
            </a:r>
            <a:endParaRPr lang="en-US" altLang="ja-JP" sz="1600" dirty="0"/>
          </a:p>
        </p:txBody>
      </p:sp>
      <p:sp>
        <p:nvSpPr>
          <p:cNvPr id="28" name="テキスト ボックス 27">
            <a:extLst>
              <a:ext uri="{FF2B5EF4-FFF2-40B4-BE49-F238E27FC236}">
                <a16:creationId xmlns:a16="http://schemas.microsoft.com/office/drawing/2014/main" id="{77FFFD7C-30F2-7DEB-612C-7C636062F2CE}"/>
              </a:ext>
            </a:extLst>
          </p:cNvPr>
          <p:cNvSpPr txBox="1"/>
          <p:nvPr/>
        </p:nvSpPr>
        <p:spPr>
          <a:xfrm>
            <a:off x="853110" y="5371591"/>
            <a:ext cx="2658656" cy="338554"/>
          </a:xfrm>
          <a:prstGeom prst="rect">
            <a:avLst/>
          </a:prstGeom>
          <a:noFill/>
        </p:spPr>
        <p:txBody>
          <a:bodyPr wrap="square">
            <a:spAutoFit/>
          </a:bodyPr>
          <a:lstStyle/>
          <a:p>
            <a:r>
              <a:rPr lang="en-US" altLang="ja-JP" sz="1600" b="1" dirty="0">
                <a:latin typeface="+mj-lt"/>
              </a:rPr>
              <a:t>H Clevers lab</a:t>
            </a:r>
            <a:r>
              <a:rPr lang="ja-JP" altLang="en-US" sz="1600" b="1" dirty="0">
                <a:latin typeface="+mj-lt"/>
              </a:rPr>
              <a:t>留学時の業績</a:t>
            </a:r>
          </a:p>
        </p:txBody>
      </p:sp>
      <p:sp>
        <p:nvSpPr>
          <p:cNvPr id="29" name="テキスト ボックス 28">
            <a:extLst>
              <a:ext uri="{FF2B5EF4-FFF2-40B4-BE49-F238E27FC236}">
                <a16:creationId xmlns:a16="http://schemas.microsoft.com/office/drawing/2014/main" id="{BE68475C-0761-FF67-F18F-9F897981AD75}"/>
              </a:ext>
            </a:extLst>
          </p:cNvPr>
          <p:cNvSpPr txBox="1"/>
          <p:nvPr/>
        </p:nvSpPr>
        <p:spPr>
          <a:xfrm>
            <a:off x="770950" y="4841110"/>
            <a:ext cx="2033851" cy="400110"/>
          </a:xfrm>
          <a:prstGeom prst="rect">
            <a:avLst/>
          </a:prstGeom>
          <a:noFill/>
        </p:spPr>
        <p:txBody>
          <a:bodyPr wrap="square">
            <a:spAutoFit/>
          </a:bodyPr>
          <a:lstStyle/>
          <a:p>
            <a:r>
              <a:rPr lang="ja-JP" altLang="en-US" sz="2000" dirty="0"/>
              <a:t>佐藤 俊朗 先生</a:t>
            </a:r>
          </a:p>
        </p:txBody>
      </p:sp>
      <p:pic>
        <p:nvPicPr>
          <p:cNvPr id="30" name="Picture 2" descr="佐藤 俊朗 老化ストレスシグナルによる腸管上皮幹細胞制御機構の解明｜ステムセルエイジングから解明する疾患原理｜平成26～30年度  文部科学省科学研究費補助金 新学術領域研究（研究領域提案型）｜">
            <a:extLst>
              <a:ext uri="{FF2B5EF4-FFF2-40B4-BE49-F238E27FC236}">
                <a16:creationId xmlns:a16="http://schemas.microsoft.com/office/drawing/2014/main" id="{5A1EA432-A3C1-590D-90DA-E76C02B7C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41" y="2107915"/>
            <a:ext cx="2263071" cy="2662437"/>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0B245305-D2FC-333A-633A-9ECB8B1D67A0}"/>
              </a:ext>
            </a:extLst>
          </p:cNvPr>
          <p:cNvSpPr/>
          <p:nvPr/>
        </p:nvSpPr>
        <p:spPr>
          <a:xfrm>
            <a:off x="4849090" y="1468582"/>
            <a:ext cx="1062183" cy="1800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9070EE0-DCC3-389B-63D7-4CD77DFEAC46}"/>
              </a:ext>
            </a:extLst>
          </p:cNvPr>
          <p:cNvSpPr txBox="1"/>
          <p:nvPr/>
        </p:nvSpPr>
        <p:spPr>
          <a:xfrm>
            <a:off x="8648700" y="316342"/>
            <a:ext cx="3291878" cy="584775"/>
          </a:xfrm>
          <a:prstGeom prst="rect">
            <a:avLst/>
          </a:prstGeom>
          <a:noFill/>
        </p:spPr>
        <p:txBody>
          <a:bodyPr wrap="square">
            <a:spAutoFit/>
          </a:bodyPr>
          <a:lstStyle/>
          <a:p>
            <a:pPr algn="r"/>
            <a:r>
              <a:rPr lang="en-US" altLang="ja-JP" sz="1600" dirty="0"/>
              <a:t>T Sato et al., </a:t>
            </a:r>
            <a:r>
              <a:rPr lang="en-US" altLang="ja-JP" sz="1600" i="1" dirty="0">
                <a:effectLst/>
              </a:rPr>
              <a:t>Nature,</a:t>
            </a:r>
            <a:r>
              <a:rPr lang="en-US" altLang="ja-JP" sz="1600" dirty="0"/>
              <a:t> </a:t>
            </a:r>
            <a:r>
              <a:rPr lang="en-US" altLang="ja-JP" sz="1600" b="1" dirty="0">
                <a:latin typeface="+mj-lt"/>
              </a:rPr>
              <a:t>459</a:t>
            </a:r>
            <a:r>
              <a:rPr lang="ja-JP" altLang="en-US" sz="1600" b="1" dirty="0">
                <a:latin typeface="+mj-lt"/>
              </a:rPr>
              <a:t> </a:t>
            </a:r>
            <a:r>
              <a:rPr lang="en-US" altLang="ja-JP" sz="1600" dirty="0"/>
              <a:t>(2009)</a:t>
            </a:r>
          </a:p>
          <a:p>
            <a:pPr algn="r"/>
            <a:r>
              <a:rPr lang="ja-JP" altLang="en-US" sz="1600" dirty="0"/>
              <a:t>引用：</a:t>
            </a:r>
            <a:r>
              <a:rPr lang="en-US" altLang="ja-JP" sz="1600" dirty="0"/>
              <a:t>6,410</a:t>
            </a:r>
            <a:r>
              <a:rPr lang="ja-JP" altLang="en-US" sz="1600" dirty="0"/>
              <a:t>回</a:t>
            </a:r>
          </a:p>
        </p:txBody>
      </p:sp>
      <p:sp>
        <p:nvSpPr>
          <p:cNvPr id="2" name="正方形/長方形 1">
            <a:extLst>
              <a:ext uri="{FF2B5EF4-FFF2-40B4-BE49-F238E27FC236}">
                <a16:creationId xmlns:a16="http://schemas.microsoft.com/office/drawing/2014/main" id="{B2E5C8B0-A548-74FE-7592-1023F0595420}"/>
              </a:ext>
            </a:extLst>
          </p:cNvPr>
          <p:cNvSpPr/>
          <p:nvPr/>
        </p:nvSpPr>
        <p:spPr>
          <a:xfrm>
            <a:off x="355531" y="1254962"/>
            <a:ext cx="1062183" cy="1800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226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E53D1FDE-F84E-F91C-30B8-D37B98FBEBA3}"/>
              </a:ext>
            </a:extLst>
          </p:cNvPr>
          <p:cNvSpPr txBox="1"/>
          <p:nvPr/>
        </p:nvSpPr>
        <p:spPr>
          <a:xfrm>
            <a:off x="1331578" y="333335"/>
            <a:ext cx="9528841" cy="523220"/>
          </a:xfrm>
          <a:prstGeom prst="rect">
            <a:avLst/>
          </a:prstGeom>
          <a:noFill/>
        </p:spPr>
        <p:txBody>
          <a:bodyPr wrap="square">
            <a:spAutoFit/>
          </a:bodyPr>
          <a:lstStyle/>
          <a:p>
            <a:pPr algn="ctr"/>
            <a:r>
              <a:rPr lang="ja-JP" altLang="en-US" sz="2800" dirty="0">
                <a:latin typeface="+mj-lt"/>
              </a:rPr>
              <a:t>慶應義塾大学医化学教室（佐藤俊朗研究室）</a:t>
            </a:r>
          </a:p>
        </p:txBody>
      </p:sp>
      <p:pic>
        <p:nvPicPr>
          <p:cNvPr id="1026" name="Picture 2">
            <a:extLst>
              <a:ext uri="{FF2B5EF4-FFF2-40B4-BE49-F238E27FC236}">
                <a16:creationId xmlns:a16="http://schemas.microsoft.com/office/drawing/2014/main" id="{B520372D-4DE0-3674-7A7C-AEB897CA3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761" y="2127691"/>
            <a:ext cx="5097880" cy="354511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6E68583-9403-CAAC-5568-6384A17D20D7}"/>
              </a:ext>
            </a:extLst>
          </p:cNvPr>
          <p:cNvSpPr txBox="1"/>
          <p:nvPr/>
        </p:nvSpPr>
        <p:spPr>
          <a:xfrm>
            <a:off x="687974" y="1185190"/>
            <a:ext cx="4876803" cy="707886"/>
          </a:xfrm>
          <a:prstGeom prst="rect">
            <a:avLst/>
          </a:prstGeom>
          <a:noFill/>
        </p:spPr>
        <p:txBody>
          <a:bodyPr wrap="square">
            <a:spAutoFit/>
          </a:bodyPr>
          <a:lstStyle/>
          <a:p>
            <a:pPr algn="ctr"/>
            <a:r>
              <a:rPr lang="ja-JP" altLang="en-US" sz="2000" b="0" i="0" dirty="0">
                <a:effectLst/>
                <a:latin typeface="+mj-ea"/>
                <a:ea typeface="+mj-ea"/>
              </a:rPr>
              <a:t>オルガノイドライブラリー </a:t>
            </a:r>
            <a:endParaRPr lang="en-US" altLang="ja-JP" sz="2000" b="0" i="0" dirty="0">
              <a:effectLst/>
              <a:latin typeface="+mj-ea"/>
              <a:ea typeface="+mj-ea"/>
            </a:endParaRPr>
          </a:p>
          <a:p>
            <a:pPr algn="ctr"/>
            <a:r>
              <a:rPr lang="ja-JP" altLang="en-US" sz="2000" b="0" i="0" dirty="0">
                <a:effectLst/>
                <a:latin typeface="+mj-ea"/>
                <a:ea typeface="+mj-ea"/>
              </a:rPr>
              <a:t>ー患者由来疾患オルガノイドの樹立と解析ー</a:t>
            </a:r>
          </a:p>
        </p:txBody>
      </p:sp>
      <p:sp>
        <p:nvSpPr>
          <p:cNvPr id="4" name="テキスト ボックス 3">
            <a:extLst>
              <a:ext uri="{FF2B5EF4-FFF2-40B4-BE49-F238E27FC236}">
                <a16:creationId xmlns:a16="http://schemas.microsoft.com/office/drawing/2014/main" id="{45C1FA4E-A9A3-5F0D-A602-B1C565214611}"/>
              </a:ext>
            </a:extLst>
          </p:cNvPr>
          <p:cNvSpPr txBox="1"/>
          <p:nvPr/>
        </p:nvSpPr>
        <p:spPr>
          <a:xfrm>
            <a:off x="1426024" y="5903379"/>
            <a:ext cx="4246617" cy="830997"/>
          </a:xfrm>
          <a:prstGeom prst="rect">
            <a:avLst/>
          </a:prstGeom>
          <a:noFill/>
        </p:spPr>
        <p:txBody>
          <a:bodyPr wrap="square">
            <a:spAutoFit/>
          </a:bodyPr>
          <a:lstStyle/>
          <a:p>
            <a:r>
              <a:rPr lang="en-US" altLang="ja-JP" sz="1600" dirty="0"/>
              <a:t>M </a:t>
            </a:r>
            <a:r>
              <a:rPr lang="en-US" altLang="ja-JP" sz="1600" dirty="0" err="1"/>
              <a:t>Fujii</a:t>
            </a:r>
            <a:r>
              <a:rPr lang="en-US" altLang="ja-JP" sz="1600" dirty="0"/>
              <a:t> et al., </a:t>
            </a:r>
            <a:r>
              <a:rPr lang="en-US" altLang="ja-JP" sz="1600" i="1" dirty="0"/>
              <a:t>Cell Stem Cell</a:t>
            </a:r>
            <a:r>
              <a:rPr lang="en-US" altLang="ja-JP" sz="1600" dirty="0"/>
              <a:t>, </a:t>
            </a:r>
            <a:r>
              <a:rPr lang="en-US" altLang="ja-JP" sz="1600" dirty="0">
                <a:latin typeface="+mj-lt"/>
              </a:rPr>
              <a:t>18</a:t>
            </a:r>
            <a:r>
              <a:rPr lang="en-US" altLang="ja-JP" sz="1600" dirty="0"/>
              <a:t> (2016)</a:t>
            </a:r>
          </a:p>
          <a:p>
            <a:r>
              <a:rPr lang="en-US" altLang="ja-JP" sz="1600" dirty="0"/>
              <a:t>M Matano et al., </a:t>
            </a:r>
            <a:r>
              <a:rPr lang="en-US" altLang="ja-JP" sz="1600" i="1" dirty="0"/>
              <a:t>Nat Med</a:t>
            </a:r>
            <a:r>
              <a:rPr lang="en-US" altLang="ja-JP" sz="1600" dirty="0"/>
              <a:t>, </a:t>
            </a:r>
            <a:r>
              <a:rPr lang="en-US" altLang="ja-JP" sz="1600" dirty="0">
                <a:latin typeface="+mj-lt"/>
              </a:rPr>
              <a:t>21</a:t>
            </a:r>
            <a:r>
              <a:rPr lang="en-US" altLang="ja-JP" sz="1600" dirty="0"/>
              <a:t> (2015)</a:t>
            </a:r>
          </a:p>
          <a:p>
            <a:r>
              <a:rPr lang="en-US" altLang="ja-JP" sz="1600" dirty="0"/>
              <a:t>M</a:t>
            </a:r>
            <a:r>
              <a:rPr lang="ja-JP" altLang="en-US" sz="1600" dirty="0"/>
              <a:t> </a:t>
            </a:r>
            <a:r>
              <a:rPr lang="en-US" altLang="ja-JP" sz="1600" dirty="0" err="1"/>
              <a:t>Shimokawa</a:t>
            </a:r>
            <a:r>
              <a:rPr lang="en-US" altLang="ja-JP" sz="1600" dirty="0"/>
              <a:t> et al., </a:t>
            </a:r>
            <a:r>
              <a:rPr lang="en-US" altLang="ja-JP" sz="1600" i="1" dirty="0"/>
              <a:t>Nature</a:t>
            </a:r>
            <a:r>
              <a:rPr lang="en-US" altLang="ja-JP" sz="1600" dirty="0"/>
              <a:t>, </a:t>
            </a:r>
            <a:r>
              <a:rPr lang="en-US" altLang="ja-JP" sz="1600" dirty="0">
                <a:latin typeface="+mj-lt"/>
              </a:rPr>
              <a:t>545</a:t>
            </a:r>
            <a:r>
              <a:rPr lang="en-US" altLang="ja-JP" sz="1600" dirty="0"/>
              <a:t> (2017)</a:t>
            </a:r>
          </a:p>
        </p:txBody>
      </p:sp>
      <p:sp>
        <p:nvSpPr>
          <p:cNvPr id="5" name="テキスト ボックス 4">
            <a:extLst>
              <a:ext uri="{FF2B5EF4-FFF2-40B4-BE49-F238E27FC236}">
                <a16:creationId xmlns:a16="http://schemas.microsoft.com/office/drawing/2014/main" id="{5C78A2FC-5A1E-B98D-E849-22E6337FC0DA}"/>
              </a:ext>
            </a:extLst>
          </p:cNvPr>
          <p:cNvSpPr txBox="1"/>
          <p:nvPr/>
        </p:nvSpPr>
        <p:spPr>
          <a:xfrm>
            <a:off x="6352901" y="1185190"/>
            <a:ext cx="4876803" cy="707886"/>
          </a:xfrm>
          <a:prstGeom prst="rect">
            <a:avLst/>
          </a:prstGeom>
          <a:noFill/>
        </p:spPr>
        <p:txBody>
          <a:bodyPr wrap="square">
            <a:spAutoFit/>
          </a:bodyPr>
          <a:lstStyle/>
          <a:p>
            <a:pPr algn="ctr"/>
            <a:r>
              <a:rPr lang="ja-JP" altLang="en-US" sz="2000" b="0" i="0" dirty="0">
                <a:effectLst/>
                <a:latin typeface="+mj-ea"/>
                <a:ea typeface="+mj-ea"/>
              </a:rPr>
              <a:t>オルガノイド移植 </a:t>
            </a:r>
            <a:endParaRPr lang="en-US" altLang="ja-JP" sz="2000" b="0" i="0" dirty="0">
              <a:effectLst/>
              <a:latin typeface="+mj-ea"/>
              <a:ea typeface="+mj-ea"/>
            </a:endParaRPr>
          </a:p>
          <a:p>
            <a:pPr algn="ctr"/>
            <a:r>
              <a:rPr lang="ja-JP" altLang="en-US" sz="2000" b="0" i="0" dirty="0">
                <a:effectLst/>
                <a:latin typeface="+mj-ea"/>
                <a:ea typeface="+mj-ea"/>
              </a:rPr>
              <a:t>ー消化器再生治療の開発ー</a:t>
            </a:r>
          </a:p>
        </p:txBody>
      </p:sp>
      <p:pic>
        <p:nvPicPr>
          <p:cNvPr id="1028" name="Picture 4">
            <a:extLst>
              <a:ext uri="{FF2B5EF4-FFF2-40B4-BE49-F238E27FC236}">
                <a16:creationId xmlns:a16="http://schemas.microsoft.com/office/drawing/2014/main" id="{C837B7EA-5D23-FB6E-4B94-F2CBE6D2A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125" y="2476910"/>
            <a:ext cx="5959351" cy="238994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FD09202-399D-7887-7F0B-030C9BEC0C90}"/>
              </a:ext>
            </a:extLst>
          </p:cNvPr>
          <p:cNvSpPr txBox="1"/>
          <p:nvPr/>
        </p:nvSpPr>
        <p:spPr>
          <a:xfrm>
            <a:off x="7109197" y="5903379"/>
            <a:ext cx="3751222" cy="338554"/>
          </a:xfrm>
          <a:prstGeom prst="rect">
            <a:avLst/>
          </a:prstGeom>
          <a:noFill/>
        </p:spPr>
        <p:txBody>
          <a:bodyPr wrap="square">
            <a:spAutoFit/>
          </a:bodyPr>
          <a:lstStyle/>
          <a:p>
            <a:r>
              <a:rPr lang="en-US" altLang="ja-JP" sz="1600" dirty="0"/>
              <a:t>S Sugimoto et al., </a:t>
            </a:r>
            <a:r>
              <a:rPr lang="en-US" altLang="ja-JP" sz="1600" i="1" dirty="0"/>
              <a:t>Nature</a:t>
            </a:r>
            <a:r>
              <a:rPr lang="en-US" altLang="ja-JP" sz="1600" dirty="0"/>
              <a:t>, </a:t>
            </a:r>
            <a:r>
              <a:rPr lang="en-US" altLang="ja-JP" sz="1600" dirty="0">
                <a:latin typeface="+mj-lt"/>
              </a:rPr>
              <a:t>592</a:t>
            </a:r>
            <a:r>
              <a:rPr lang="en-US" altLang="ja-JP" sz="1600" dirty="0"/>
              <a:t> (2021)</a:t>
            </a:r>
          </a:p>
        </p:txBody>
      </p:sp>
      <p:pic>
        <p:nvPicPr>
          <p:cNvPr id="1030" name="Picture 6" descr="シンボルマーク：[慶應義塾]">
            <a:extLst>
              <a:ext uri="{FF2B5EF4-FFF2-40B4-BE49-F238E27FC236}">
                <a16:creationId xmlns:a16="http://schemas.microsoft.com/office/drawing/2014/main" id="{6084B593-90A1-9ED6-F136-1852626F6B9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05689" y="186038"/>
            <a:ext cx="1848029" cy="150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71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ACC7CC8-6562-59EA-DBB6-BA301EE7E04E}"/>
              </a:ext>
            </a:extLst>
          </p:cNvPr>
          <p:cNvPicPr>
            <a:picLocks noChangeAspect="1"/>
          </p:cNvPicPr>
          <p:nvPr/>
        </p:nvPicPr>
        <p:blipFill>
          <a:blip r:embed="rId2"/>
          <a:stretch>
            <a:fillRect/>
          </a:stretch>
        </p:blipFill>
        <p:spPr>
          <a:xfrm>
            <a:off x="2155966" y="176222"/>
            <a:ext cx="7880068" cy="2679224"/>
          </a:xfrm>
          <a:prstGeom prst="rect">
            <a:avLst/>
          </a:prstGeom>
        </p:spPr>
      </p:pic>
      <p:sp>
        <p:nvSpPr>
          <p:cNvPr id="4" name="テキスト ボックス 3">
            <a:extLst>
              <a:ext uri="{FF2B5EF4-FFF2-40B4-BE49-F238E27FC236}">
                <a16:creationId xmlns:a16="http://schemas.microsoft.com/office/drawing/2014/main" id="{8E7992C4-47B0-2B0E-715E-33606F34AE43}"/>
              </a:ext>
            </a:extLst>
          </p:cNvPr>
          <p:cNvSpPr txBox="1"/>
          <p:nvPr/>
        </p:nvSpPr>
        <p:spPr>
          <a:xfrm>
            <a:off x="7967891" y="2694726"/>
            <a:ext cx="4136285" cy="338554"/>
          </a:xfrm>
          <a:prstGeom prst="rect">
            <a:avLst/>
          </a:prstGeom>
          <a:noFill/>
        </p:spPr>
        <p:txBody>
          <a:bodyPr wrap="square">
            <a:spAutoFit/>
          </a:bodyPr>
          <a:lstStyle/>
          <a:p>
            <a:pPr algn="r"/>
            <a:r>
              <a:rPr lang="en-US" altLang="ja-JP" sz="1600" dirty="0"/>
              <a:t>F Schutgens et al., </a:t>
            </a:r>
            <a:r>
              <a:rPr lang="en-US" altLang="ja-JP" sz="1600" i="1" dirty="0">
                <a:effectLst/>
              </a:rPr>
              <a:t>Nat Biotechnol,</a:t>
            </a:r>
            <a:r>
              <a:rPr lang="en-US" altLang="ja-JP" sz="1600" dirty="0"/>
              <a:t> </a:t>
            </a:r>
            <a:r>
              <a:rPr lang="en-US" altLang="ja-JP" sz="1600" b="1" dirty="0">
                <a:latin typeface="+mj-lt"/>
              </a:rPr>
              <a:t>37</a:t>
            </a:r>
            <a:r>
              <a:rPr lang="ja-JP" altLang="en-US" sz="1600" b="1" dirty="0">
                <a:latin typeface="+mj-lt"/>
              </a:rPr>
              <a:t> </a:t>
            </a:r>
            <a:r>
              <a:rPr lang="en-US" altLang="ja-JP" sz="1600" dirty="0"/>
              <a:t>(2019)</a:t>
            </a:r>
          </a:p>
        </p:txBody>
      </p:sp>
      <p:sp>
        <p:nvSpPr>
          <p:cNvPr id="8" name="テキスト ボックス 7">
            <a:extLst>
              <a:ext uri="{FF2B5EF4-FFF2-40B4-BE49-F238E27FC236}">
                <a16:creationId xmlns:a16="http://schemas.microsoft.com/office/drawing/2014/main" id="{9D73A742-ED59-4057-2338-5FD816B479D6}"/>
              </a:ext>
            </a:extLst>
          </p:cNvPr>
          <p:cNvSpPr txBox="1"/>
          <p:nvPr/>
        </p:nvSpPr>
        <p:spPr>
          <a:xfrm>
            <a:off x="2460552" y="6197186"/>
            <a:ext cx="7270896" cy="400110"/>
          </a:xfrm>
          <a:prstGeom prst="rect">
            <a:avLst/>
          </a:prstGeom>
          <a:noFill/>
        </p:spPr>
        <p:txBody>
          <a:bodyPr wrap="square">
            <a:spAutoFit/>
          </a:bodyPr>
          <a:lstStyle/>
          <a:p>
            <a:pPr algn="ctr"/>
            <a:r>
              <a:rPr lang="ja-JP" altLang="en-US" sz="2000" dirty="0"/>
              <a:t>ヒトの尿検体から、剥がれ落ちた幹細胞を回収し、</a:t>
            </a:r>
            <a:r>
              <a:rPr lang="en-US" altLang="ja-JP" sz="2000" dirty="0"/>
              <a:t>”tubuloids”</a:t>
            </a:r>
            <a:r>
              <a:rPr lang="ja-JP" altLang="en-US" sz="2000" dirty="0"/>
              <a:t>を樹立</a:t>
            </a:r>
            <a:endParaRPr lang="en-US" altLang="ja-JP" sz="2000" dirty="0"/>
          </a:p>
        </p:txBody>
      </p:sp>
      <p:grpSp>
        <p:nvGrpSpPr>
          <p:cNvPr id="18" name="グループ化 17">
            <a:extLst>
              <a:ext uri="{FF2B5EF4-FFF2-40B4-BE49-F238E27FC236}">
                <a16:creationId xmlns:a16="http://schemas.microsoft.com/office/drawing/2014/main" id="{3296D444-E1DA-F359-33C2-0FC2F311FEEE}"/>
              </a:ext>
            </a:extLst>
          </p:cNvPr>
          <p:cNvGrpSpPr>
            <a:grpSpLocks noChangeAspect="1"/>
          </p:cNvGrpSpPr>
          <p:nvPr/>
        </p:nvGrpSpPr>
        <p:grpSpPr>
          <a:xfrm>
            <a:off x="2298597" y="3106730"/>
            <a:ext cx="7594806" cy="2986229"/>
            <a:chOff x="1104900" y="2980462"/>
            <a:chExt cx="7091637" cy="2788386"/>
          </a:xfrm>
        </p:grpSpPr>
        <p:pic>
          <p:nvPicPr>
            <p:cNvPr id="13314" name="Picture 2" descr="Fig. 2">
              <a:extLst>
                <a:ext uri="{FF2B5EF4-FFF2-40B4-BE49-F238E27FC236}">
                  <a16:creationId xmlns:a16="http://schemas.microsoft.com/office/drawing/2014/main" id="{55CB74D5-C1EB-D816-80D3-8934282D33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t="47308" r="-179" b="19465"/>
            <a:stretch/>
          </p:blipFill>
          <p:spPr bwMode="auto">
            <a:xfrm>
              <a:off x="1222786" y="2983539"/>
              <a:ext cx="6973751" cy="27853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57646AEF-CF21-B754-67D7-493324598B06}"/>
                </a:ext>
              </a:extLst>
            </p:cNvPr>
            <p:cNvSpPr/>
            <p:nvPr/>
          </p:nvSpPr>
          <p:spPr>
            <a:xfrm>
              <a:off x="1104900" y="2980462"/>
              <a:ext cx="181386" cy="2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9F96DF6-A2FD-7F23-1022-B77C85827F81}"/>
                </a:ext>
              </a:extLst>
            </p:cNvPr>
            <p:cNvSpPr/>
            <p:nvPr/>
          </p:nvSpPr>
          <p:spPr>
            <a:xfrm>
              <a:off x="2774950" y="2980462"/>
              <a:ext cx="181386" cy="2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9E1CA79-A9C4-67CE-3092-CEEE3A75E658}"/>
                </a:ext>
              </a:extLst>
            </p:cNvPr>
            <p:cNvSpPr/>
            <p:nvPr/>
          </p:nvSpPr>
          <p:spPr>
            <a:xfrm>
              <a:off x="4508500" y="2980462"/>
              <a:ext cx="181386" cy="2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7B895494-537D-BF63-E548-78BCA229B101}"/>
                </a:ext>
              </a:extLst>
            </p:cNvPr>
            <p:cNvSpPr/>
            <p:nvPr/>
          </p:nvSpPr>
          <p:spPr>
            <a:xfrm>
              <a:off x="6521450" y="2980462"/>
              <a:ext cx="181386" cy="2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6EDFD0A-0943-6343-BA9B-F914555E83B6}"/>
                </a:ext>
              </a:extLst>
            </p:cNvPr>
            <p:cNvSpPr/>
            <p:nvPr/>
          </p:nvSpPr>
          <p:spPr>
            <a:xfrm>
              <a:off x="6521450" y="4428262"/>
              <a:ext cx="181386" cy="2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正方形/長方形 18">
            <a:extLst>
              <a:ext uri="{FF2B5EF4-FFF2-40B4-BE49-F238E27FC236}">
                <a16:creationId xmlns:a16="http://schemas.microsoft.com/office/drawing/2014/main" id="{538D8B8D-6E7B-E328-3BE9-0DD503F2B23C}"/>
              </a:ext>
            </a:extLst>
          </p:cNvPr>
          <p:cNvSpPr/>
          <p:nvPr/>
        </p:nvSpPr>
        <p:spPr>
          <a:xfrm>
            <a:off x="6603999" y="2604726"/>
            <a:ext cx="1062183" cy="1800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656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3B3FD74-33D0-9A4C-0D8D-36D67B662EF1}"/>
              </a:ext>
            </a:extLst>
          </p:cNvPr>
          <p:cNvPicPr>
            <a:picLocks noChangeAspect="1"/>
          </p:cNvPicPr>
          <p:nvPr/>
        </p:nvPicPr>
        <p:blipFill>
          <a:blip r:embed="rId2"/>
          <a:stretch>
            <a:fillRect/>
          </a:stretch>
        </p:blipFill>
        <p:spPr>
          <a:xfrm>
            <a:off x="176948" y="284332"/>
            <a:ext cx="5798977" cy="1609810"/>
          </a:xfrm>
          <a:prstGeom prst="rect">
            <a:avLst/>
          </a:prstGeom>
        </p:spPr>
      </p:pic>
      <p:sp>
        <p:nvSpPr>
          <p:cNvPr id="4" name="テキスト ボックス 3">
            <a:extLst>
              <a:ext uri="{FF2B5EF4-FFF2-40B4-BE49-F238E27FC236}">
                <a16:creationId xmlns:a16="http://schemas.microsoft.com/office/drawing/2014/main" id="{07920FD5-65DF-4FAE-71F7-396153D974F5}"/>
              </a:ext>
            </a:extLst>
          </p:cNvPr>
          <p:cNvSpPr txBox="1"/>
          <p:nvPr/>
        </p:nvSpPr>
        <p:spPr>
          <a:xfrm>
            <a:off x="146281" y="2689466"/>
            <a:ext cx="5949719" cy="338554"/>
          </a:xfrm>
          <a:prstGeom prst="rect">
            <a:avLst/>
          </a:prstGeom>
          <a:noFill/>
        </p:spPr>
        <p:txBody>
          <a:bodyPr wrap="square">
            <a:spAutoFit/>
          </a:bodyPr>
          <a:lstStyle/>
          <a:p>
            <a:r>
              <a:rPr lang="en-US" altLang="ja-JP" sz="1600" dirty="0"/>
              <a:t>C </a:t>
            </a:r>
            <a:r>
              <a:rPr lang="en-US" altLang="ja-JP" sz="1600" dirty="0" err="1"/>
              <a:t>Pleguezuelos</a:t>
            </a:r>
            <a:r>
              <a:rPr lang="en-US" altLang="ja-JP" sz="1600" dirty="0"/>
              <a:t>-Manzano et al., </a:t>
            </a:r>
            <a:r>
              <a:rPr lang="en-US" altLang="ja-JP" sz="1600" i="1" dirty="0"/>
              <a:t>Curr </a:t>
            </a:r>
            <a:r>
              <a:rPr lang="en-US" altLang="ja-JP" sz="1600" i="1" dirty="0" err="1"/>
              <a:t>Protoc</a:t>
            </a:r>
            <a:r>
              <a:rPr lang="en-US" altLang="ja-JP" sz="1600" i="1" dirty="0"/>
              <a:t> Immunol</a:t>
            </a:r>
            <a:r>
              <a:rPr lang="en-US" altLang="ja-JP" sz="1600" i="1" dirty="0">
                <a:effectLst/>
              </a:rPr>
              <a:t>,</a:t>
            </a:r>
            <a:r>
              <a:rPr lang="en-US" altLang="ja-JP" sz="1600" dirty="0"/>
              <a:t> </a:t>
            </a:r>
            <a:r>
              <a:rPr lang="en-US" altLang="ja-JP" sz="1600" b="1" dirty="0">
                <a:latin typeface="+mj-lt"/>
              </a:rPr>
              <a:t>130</a:t>
            </a:r>
            <a:r>
              <a:rPr lang="ja-JP" altLang="en-US" sz="1600" b="1" dirty="0">
                <a:latin typeface="+mj-lt"/>
              </a:rPr>
              <a:t> </a:t>
            </a:r>
            <a:r>
              <a:rPr lang="en-US" altLang="ja-JP" sz="1600" dirty="0"/>
              <a:t>(2020)</a:t>
            </a:r>
          </a:p>
        </p:txBody>
      </p:sp>
      <p:sp>
        <p:nvSpPr>
          <p:cNvPr id="12" name="テキスト ボックス 11">
            <a:extLst>
              <a:ext uri="{FF2B5EF4-FFF2-40B4-BE49-F238E27FC236}">
                <a16:creationId xmlns:a16="http://schemas.microsoft.com/office/drawing/2014/main" id="{69599735-0F18-0314-B41B-AFCC57D97653}"/>
              </a:ext>
            </a:extLst>
          </p:cNvPr>
          <p:cNvSpPr txBox="1"/>
          <p:nvPr/>
        </p:nvSpPr>
        <p:spPr>
          <a:xfrm>
            <a:off x="146281" y="6093878"/>
            <a:ext cx="4629970" cy="338554"/>
          </a:xfrm>
          <a:prstGeom prst="rect">
            <a:avLst/>
          </a:prstGeom>
          <a:noFill/>
        </p:spPr>
        <p:txBody>
          <a:bodyPr wrap="square">
            <a:spAutoFit/>
          </a:bodyPr>
          <a:lstStyle/>
          <a:p>
            <a:r>
              <a:rPr lang="en-US" altLang="ja-JP" sz="1600" dirty="0"/>
              <a:t>A Martinez-</a:t>
            </a:r>
            <a:r>
              <a:rPr lang="en-US" altLang="ja-JP" sz="1600" dirty="0" err="1"/>
              <a:t>Silgado</a:t>
            </a:r>
            <a:r>
              <a:rPr lang="en-US" altLang="ja-JP" sz="1600" dirty="0"/>
              <a:t> et al., </a:t>
            </a:r>
            <a:r>
              <a:rPr lang="en-US" altLang="ja-JP" sz="1600" i="1" dirty="0"/>
              <a:t>STAR </a:t>
            </a:r>
            <a:r>
              <a:rPr lang="en-US" altLang="ja-JP" sz="1600" i="1" dirty="0" err="1"/>
              <a:t>Protoc</a:t>
            </a:r>
            <a:r>
              <a:rPr lang="en-US" altLang="ja-JP" sz="1600" i="1" dirty="0">
                <a:effectLst/>
              </a:rPr>
              <a:t>,</a:t>
            </a:r>
            <a:r>
              <a:rPr lang="en-US" altLang="ja-JP" sz="1600" dirty="0"/>
              <a:t> </a:t>
            </a:r>
            <a:r>
              <a:rPr lang="en-US" altLang="ja-JP" sz="1600" b="1" dirty="0">
                <a:latin typeface="+mj-lt"/>
              </a:rPr>
              <a:t>3</a:t>
            </a:r>
            <a:r>
              <a:rPr lang="ja-JP" altLang="en-US" sz="1600" b="1" dirty="0">
                <a:latin typeface="+mj-lt"/>
              </a:rPr>
              <a:t> </a:t>
            </a:r>
            <a:r>
              <a:rPr lang="en-US" altLang="ja-JP" sz="1600" dirty="0"/>
              <a:t>(2022)</a:t>
            </a:r>
          </a:p>
        </p:txBody>
      </p:sp>
      <p:sp>
        <p:nvSpPr>
          <p:cNvPr id="14" name="テキスト ボックス 13">
            <a:extLst>
              <a:ext uri="{FF2B5EF4-FFF2-40B4-BE49-F238E27FC236}">
                <a16:creationId xmlns:a16="http://schemas.microsoft.com/office/drawing/2014/main" id="{95DFE9F3-C9FF-3FD4-30F3-5FC6F9F9521C}"/>
              </a:ext>
            </a:extLst>
          </p:cNvPr>
          <p:cNvSpPr txBox="1"/>
          <p:nvPr/>
        </p:nvSpPr>
        <p:spPr>
          <a:xfrm>
            <a:off x="176948" y="5609708"/>
            <a:ext cx="4875343" cy="369332"/>
          </a:xfrm>
          <a:prstGeom prst="rect">
            <a:avLst/>
          </a:prstGeom>
          <a:noFill/>
        </p:spPr>
        <p:txBody>
          <a:bodyPr wrap="square">
            <a:spAutoFit/>
          </a:bodyPr>
          <a:lstStyle/>
          <a:p>
            <a:r>
              <a:rPr lang="ja-JP" altLang="en-US" dirty="0"/>
              <a:t>培養条件やオルガノイドゲノム編集を参考に。</a:t>
            </a:r>
            <a:endParaRPr lang="en-US" altLang="ja-JP" dirty="0"/>
          </a:p>
        </p:txBody>
      </p:sp>
      <p:sp>
        <p:nvSpPr>
          <p:cNvPr id="15" name="テキスト ボックス 14">
            <a:extLst>
              <a:ext uri="{FF2B5EF4-FFF2-40B4-BE49-F238E27FC236}">
                <a16:creationId xmlns:a16="http://schemas.microsoft.com/office/drawing/2014/main" id="{DA28D995-5113-43D5-3EE1-2B53B3532FD0}"/>
              </a:ext>
            </a:extLst>
          </p:cNvPr>
          <p:cNvSpPr txBox="1"/>
          <p:nvPr/>
        </p:nvSpPr>
        <p:spPr>
          <a:xfrm>
            <a:off x="176948" y="2143741"/>
            <a:ext cx="3393065" cy="369332"/>
          </a:xfrm>
          <a:prstGeom prst="rect">
            <a:avLst/>
          </a:prstGeom>
          <a:noFill/>
        </p:spPr>
        <p:txBody>
          <a:bodyPr wrap="square">
            <a:spAutoFit/>
          </a:bodyPr>
          <a:lstStyle/>
          <a:p>
            <a:r>
              <a:rPr lang="ja-JP" altLang="en-US" dirty="0"/>
              <a:t>オルガノイド免疫染色を参考に。</a:t>
            </a:r>
            <a:endParaRPr lang="en-US" altLang="ja-JP" dirty="0"/>
          </a:p>
        </p:txBody>
      </p:sp>
      <p:pic>
        <p:nvPicPr>
          <p:cNvPr id="14344" name="Picture 8" descr="Details are in the caption following the image">
            <a:extLst>
              <a:ext uri="{FF2B5EF4-FFF2-40B4-BE49-F238E27FC236}">
                <a16:creationId xmlns:a16="http://schemas.microsoft.com/office/drawing/2014/main" id="{E43418A9-097F-A87A-75A4-65B2768FA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513" y="931877"/>
            <a:ext cx="5436464" cy="14895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8ECD34BB-850A-3BF6-2192-A6EB1F03228B}"/>
              </a:ext>
            </a:extLst>
          </p:cNvPr>
          <p:cNvGrpSpPr/>
          <p:nvPr/>
        </p:nvGrpSpPr>
        <p:grpSpPr>
          <a:xfrm>
            <a:off x="176948" y="3442459"/>
            <a:ext cx="6458589" cy="1884864"/>
            <a:chOff x="176948" y="3442459"/>
            <a:chExt cx="6458589" cy="1884864"/>
          </a:xfrm>
        </p:grpSpPr>
        <p:pic>
          <p:nvPicPr>
            <p:cNvPr id="11" name="図 10">
              <a:extLst>
                <a:ext uri="{FF2B5EF4-FFF2-40B4-BE49-F238E27FC236}">
                  <a16:creationId xmlns:a16="http://schemas.microsoft.com/office/drawing/2014/main" id="{009E02E9-7431-F2AE-14C6-57732447726B}"/>
                </a:ext>
              </a:extLst>
            </p:cNvPr>
            <p:cNvPicPr>
              <a:picLocks noChangeAspect="1"/>
            </p:cNvPicPr>
            <p:nvPr/>
          </p:nvPicPr>
          <p:blipFill>
            <a:blip r:embed="rId4"/>
            <a:stretch>
              <a:fillRect/>
            </a:stretch>
          </p:blipFill>
          <p:spPr>
            <a:xfrm>
              <a:off x="176948" y="3626759"/>
              <a:ext cx="6458589" cy="1700564"/>
            </a:xfrm>
            <a:prstGeom prst="rect">
              <a:avLst/>
            </a:prstGeom>
          </p:spPr>
        </p:pic>
        <p:pic>
          <p:nvPicPr>
            <p:cNvPr id="5" name="図 4">
              <a:extLst>
                <a:ext uri="{FF2B5EF4-FFF2-40B4-BE49-F238E27FC236}">
                  <a16:creationId xmlns:a16="http://schemas.microsoft.com/office/drawing/2014/main" id="{89453084-FDF4-7ABF-463D-09E297C3A103}"/>
                </a:ext>
              </a:extLst>
            </p:cNvPr>
            <p:cNvPicPr>
              <a:picLocks noChangeAspect="1"/>
            </p:cNvPicPr>
            <p:nvPr/>
          </p:nvPicPr>
          <p:blipFill>
            <a:blip r:embed="rId5"/>
            <a:stretch>
              <a:fillRect/>
            </a:stretch>
          </p:blipFill>
          <p:spPr>
            <a:xfrm>
              <a:off x="176948" y="3442459"/>
              <a:ext cx="2562082" cy="418299"/>
            </a:xfrm>
            <a:prstGeom prst="rect">
              <a:avLst/>
            </a:prstGeom>
          </p:spPr>
        </p:pic>
      </p:grpSp>
      <p:sp>
        <p:nvSpPr>
          <p:cNvPr id="7" name="正方形/長方形 6">
            <a:extLst>
              <a:ext uri="{FF2B5EF4-FFF2-40B4-BE49-F238E27FC236}">
                <a16:creationId xmlns:a16="http://schemas.microsoft.com/office/drawing/2014/main" id="{78DE29C5-1AE4-1149-F6E3-B4E7E5CE0DBC}"/>
              </a:ext>
            </a:extLst>
          </p:cNvPr>
          <p:cNvSpPr/>
          <p:nvPr/>
        </p:nvSpPr>
        <p:spPr>
          <a:xfrm>
            <a:off x="1771522" y="5105506"/>
            <a:ext cx="1062183" cy="1800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6A606E03-7DB5-28E5-9AF5-8236921F0011}"/>
              </a:ext>
            </a:extLst>
          </p:cNvPr>
          <p:cNvSpPr/>
          <p:nvPr/>
        </p:nvSpPr>
        <p:spPr>
          <a:xfrm>
            <a:off x="3863558" y="1643158"/>
            <a:ext cx="1062183" cy="1800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a:extLst>
              <a:ext uri="{FF2B5EF4-FFF2-40B4-BE49-F238E27FC236}">
                <a16:creationId xmlns:a16="http://schemas.microsoft.com/office/drawing/2014/main" id="{3056BDCB-170C-1256-0935-FC143DFFF6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123"/>
          <a:stretch/>
        </p:blipFill>
        <p:spPr bwMode="auto">
          <a:xfrm>
            <a:off x="6758162" y="3429000"/>
            <a:ext cx="4087354" cy="31830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4133BC2-C0D5-262A-EAAE-8AFEA3388F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9558" r="79754"/>
          <a:stretch/>
        </p:blipFill>
        <p:spPr bwMode="auto">
          <a:xfrm>
            <a:off x="10963275" y="4962582"/>
            <a:ext cx="1171575" cy="164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348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E5814D0-EA92-FCF3-8661-3665E7637A83}"/>
              </a:ext>
            </a:extLst>
          </p:cNvPr>
          <p:cNvSpPr txBox="1"/>
          <p:nvPr/>
        </p:nvSpPr>
        <p:spPr>
          <a:xfrm>
            <a:off x="823774" y="6262301"/>
            <a:ext cx="3461899" cy="307777"/>
          </a:xfrm>
          <a:prstGeom prst="rect">
            <a:avLst/>
          </a:prstGeom>
          <a:noFill/>
        </p:spPr>
        <p:txBody>
          <a:bodyPr wrap="square">
            <a:spAutoFit/>
          </a:bodyPr>
          <a:lstStyle/>
          <a:p>
            <a:r>
              <a:rPr lang="en-US" altLang="ja-JP" sz="1400" dirty="0"/>
              <a:t>N barker, </a:t>
            </a:r>
            <a:r>
              <a:rPr lang="en-US" altLang="ja-JP" sz="1400" i="1" dirty="0">
                <a:effectLst/>
              </a:rPr>
              <a:t>Nat Rev Mol Cell Biol,</a:t>
            </a:r>
            <a:r>
              <a:rPr lang="en-US" altLang="ja-JP" sz="1400" dirty="0"/>
              <a:t> </a:t>
            </a:r>
            <a:r>
              <a:rPr lang="en-US" altLang="ja-JP" sz="1400" b="1" dirty="0">
                <a:latin typeface="+mj-lt"/>
              </a:rPr>
              <a:t>15</a:t>
            </a:r>
            <a:r>
              <a:rPr lang="ja-JP" altLang="en-US" sz="1400" b="1" dirty="0">
                <a:latin typeface="+mj-lt"/>
              </a:rPr>
              <a:t> </a:t>
            </a:r>
            <a:r>
              <a:rPr lang="en-US" altLang="ja-JP" sz="1400" dirty="0"/>
              <a:t>(2014)</a:t>
            </a:r>
          </a:p>
        </p:txBody>
      </p:sp>
      <p:grpSp>
        <p:nvGrpSpPr>
          <p:cNvPr id="9" name="グループ化 8">
            <a:extLst>
              <a:ext uri="{FF2B5EF4-FFF2-40B4-BE49-F238E27FC236}">
                <a16:creationId xmlns:a16="http://schemas.microsoft.com/office/drawing/2014/main" id="{F31BFCEE-04B4-57E6-E1F5-99660FC96317}"/>
              </a:ext>
            </a:extLst>
          </p:cNvPr>
          <p:cNvGrpSpPr/>
          <p:nvPr/>
        </p:nvGrpSpPr>
        <p:grpSpPr>
          <a:xfrm>
            <a:off x="0" y="957348"/>
            <a:ext cx="4629412" cy="5304953"/>
            <a:chOff x="415636" y="791094"/>
            <a:chExt cx="4629412" cy="5304953"/>
          </a:xfrm>
        </p:grpSpPr>
        <p:grpSp>
          <p:nvGrpSpPr>
            <p:cNvPr id="3" name="グループ化 2">
              <a:extLst>
                <a:ext uri="{FF2B5EF4-FFF2-40B4-BE49-F238E27FC236}">
                  <a16:creationId xmlns:a16="http://schemas.microsoft.com/office/drawing/2014/main" id="{E034E31D-CC06-99A4-79FC-BCC9695BA9AC}"/>
                </a:ext>
              </a:extLst>
            </p:cNvPr>
            <p:cNvGrpSpPr>
              <a:grpSpLocks noChangeAspect="1"/>
            </p:cNvGrpSpPr>
            <p:nvPr/>
          </p:nvGrpSpPr>
          <p:grpSpPr>
            <a:xfrm>
              <a:off x="415636" y="791094"/>
              <a:ext cx="4535053" cy="5304953"/>
              <a:chOff x="624572" y="844731"/>
              <a:chExt cx="3903884" cy="4566633"/>
            </a:xfrm>
          </p:grpSpPr>
          <p:pic>
            <p:nvPicPr>
              <p:cNvPr id="1026" name="Picture 2" descr="Figure 1">
                <a:extLst>
                  <a:ext uri="{FF2B5EF4-FFF2-40B4-BE49-F238E27FC236}">
                    <a16:creationId xmlns:a16="http://schemas.microsoft.com/office/drawing/2014/main" id="{D2CCA6D0-4124-D2DC-7FE7-04EA4D5586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818" t="4318" b="53905"/>
              <a:stretch/>
            </p:blipFill>
            <p:spPr bwMode="auto">
              <a:xfrm>
                <a:off x="721700" y="844731"/>
                <a:ext cx="3806756" cy="4566633"/>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DE5AAD17-4937-AD29-0C6A-FCF718E2B2C2}"/>
                  </a:ext>
                </a:extLst>
              </p:cNvPr>
              <p:cNvSpPr/>
              <p:nvPr/>
            </p:nvSpPr>
            <p:spPr>
              <a:xfrm>
                <a:off x="624572" y="1742685"/>
                <a:ext cx="185325" cy="3090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正方形/長方形 4">
              <a:extLst>
                <a:ext uri="{FF2B5EF4-FFF2-40B4-BE49-F238E27FC236}">
                  <a16:creationId xmlns:a16="http://schemas.microsoft.com/office/drawing/2014/main" id="{0EC171A0-D09A-EAE9-AE4D-41DAADA95681}"/>
                </a:ext>
              </a:extLst>
            </p:cNvPr>
            <p:cNvSpPr/>
            <p:nvPr/>
          </p:nvSpPr>
          <p:spPr>
            <a:xfrm>
              <a:off x="2789382" y="1154616"/>
              <a:ext cx="1136073" cy="470983"/>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E69B4B3-9A4F-CCBD-026F-AA9DB7C56CB3}"/>
                </a:ext>
              </a:extLst>
            </p:cNvPr>
            <p:cNvSpPr/>
            <p:nvPr/>
          </p:nvSpPr>
          <p:spPr>
            <a:xfrm>
              <a:off x="4230257" y="5207453"/>
              <a:ext cx="814791" cy="470983"/>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CACC87D-693E-9134-4C7E-F5C7BF29CEF5}"/>
                </a:ext>
              </a:extLst>
            </p:cNvPr>
            <p:cNvSpPr/>
            <p:nvPr/>
          </p:nvSpPr>
          <p:spPr>
            <a:xfrm>
              <a:off x="479091" y="962544"/>
              <a:ext cx="1913127" cy="275129"/>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F7B3B3B-18D5-FC1E-62B4-D063A498C41F}"/>
                </a:ext>
              </a:extLst>
            </p:cNvPr>
            <p:cNvSpPr/>
            <p:nvPr/>
          </p:nvSpPr>
          <p:spPr>
            <a:xfrm>
              <a:off x="777054" y="1433527"/>
              <a:ext cx="1136073" cy="27512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A281A4E7-1326-365A-2B01-FBD1F98F8949}"/>
              </a:ext>
            </a:extLst>
          </p:cNvPr>
          <p:cNvSpPr txBox="1"/>
          <p:nvPr/>
        </p:nvSpPr>
        <p:spPr>
          <a:xfrm>
            <a:off x="1028869" y="230624"/>
            <a:ext cx="3601266" cy="677108"/>
          </a:xfrm>
          <a:prstGeom prst="rect">
            <a:avLst/>
          </a:prstGeom>
          <a:noFill/>
        </p:spPr>
        <p:txBody>
          <a:bodyPr wrap="square">
            <a:spAutoFit/>
          </a:bodyPr>
          <a:lstStyle/>
          <a:p>
            <a:pPr algn="ctr"/>
            <a:r>
              <a:rPr lang="en-US" altLang="ja-JP" sz="2000" dirty="0">
                <a:solidFill>
                  <a:schemeClr val="accent2"/>
                </a:solidFill>
                <a:latin typeface="+mj-lt"/>
              </a:rPr>
              <a:t>EEC cell</a:t>
            </a:r>
            <a:r>
              <a:rPr lang="ja-JP" altLang="en-US" sz="2000" dirty="0">
                <a:solidFill>
                  <a:schemeClr val="accent2"/>
                </a:solidFill>
              </a:rPr>
              <a:t>（</a:t>
            </a:r>
            <a:r>
              <a:rPr lang="en-US" altLang="ja-JP" sz="2000" dirty="0">
                <a:solidFill>
                  <a:schemeClr val="accent2"/>
                </a:solidFill>
              </a:rPr>
              <a:t>1%</a:t>
            </a:r>
            <a:r>
              <a:rPr lang="ja-JP" altLang="en-US" sz="2000" dirty="0">
                <a:solidFill>
                  <a:schemeClr val="accent2"/>
                </a:solidFill>
              </a:rPr>
              <a:t>程の割合で存在）</a:t>
            </a:r>
            <a:endParaRPr lang="en-US" altLang="ja-JP" sz="2000" dirty="0">
              <a:solidFill>
                <a:schemeClr val="accent2"/>
              </a:solidFill>
            </a:endParaRPr>
          </a:p>
          <a:p>
            <a:pPr algn="ctr"/>
            <a:r>
              <a:rPr lang="ja-JP" altLang="en-US" dirty="0"/>
              <a:t>日本語で</a:t>
            </a:r>
            <a:r>
              <a:rPr lang="ja-JP" altLang="en-US" b="1" dirty="0"/>
              <a:t>「内分泌細胞」</a:t>
            </a:r>
          </a:p>
        </p:txBody>
      </p:sp>
      <p:cxnSp>
        <p:nvCxnSpPr>
          <p:cNvPr id="24" name="直線コネクタ 23">
            <a:extLst>
              <a:ext uri="{FF2B5EF4-FFF2-40B4-BE49-F238E27FC236}">
                <a16:creationId xmlns:a16="http://schemas.microsoft.com/office/drawing/2014/main" id="{0C5E6C14-2B24-4A6F-A8E2-D08402CFF842}"/>
              </a:ext>
            </a:extLst>
          </p:cNvPr>
          <p:cNvCxnSpPr>
            <a:cxnSpLocks/>
          </p:cNvCxnSpPr>
          <p:nvPr/>
        </p:nvCxnSpPr>
        <p:spPr>
          <a:xfrm flipH="1">
            <a:off x="581791" y="671139"/>
            <a:ext cx="542159" cy="389912"/>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a:extLst>
              <a:ext uri="{FF2B5EF4-FFF2-40B4-BE49-F238E27FC236}">
                <a16:creationId xmlns:a16="http://schemas.microsoft.com/office/drawing/2014/main" id="{6F78A9B8-C31D-58B6-565B-B61F8E4A28F0}"/>
              </a:ext>
            </a:extLst>
          </p:cNvPr>
          <p:cNvGrpSpPr/>
          <p:nvPr/>
        </p:nvGrpSpPr>
        <p:grpSpPr>
          <a:xfrm>
            <a:off x="4566157" y="449199"/>
            <a:ext cx="7456622" cy="5813102"/>
            <a:chOff x="4566157" y="449199"/>
            <a:chExt cx="7456622" cy="5813102"/>
          </a:xfrm>
        </p:grpSpPr>
        <p:sp>
          <p:nvSpPr>
            <p:cNvPr id="27" name="テキスト ボックス 26">
              <a:extLst>
                <a:ext uri="{FF2B5EF4-FFF2-40B4-BE49-F238E27FC236}">
                  <a16:creationId xmlns:a16="http://schemas.microsoft.com/office/drawing/2014/main" id="{7355E2DF-2727-C68C-938F-D8BD41C326ED}"/>
                </a:ext>
              </a:extLst>
            </p:cNvPr>
            <p:cNvSpPr txBox="1"/>
            <p:nvPr/>
          </p:nvSpPr>
          <p:spPr>
            <a:xfrm>
              <a:off x="5027299" y="5615970"/>
              <a:ext cx="2114819" cy="646331"/>
            </a:xfrm>
            <a:prstGeom prst="rect">
              <a:avLst/>
            </a:prstGeom>
            <a:noFill/>
          </p:spPr>
          <p:txBody>
            <a:bodyPr wrap="square">
              <a:spAutoFit/>
            </a:bodyPr>
            <a:lstStyle/>
            <a:p>
              <a:pPr algn="ctr"/>
              <a:r>
                <a:rPr lang="ja-JP" altLang="en-US" b="1" dirty="0">
                  <a:latin typeface="+mj-lt"/>
                </a:rPr>
                <a:t>セロトニン（</a:t>
              </a:r>
              <a:r>
                <a:rPr lang="en-US" altLang="ja-JP" b="1" dirty="0">
                  <a:latin typeface="+mj-lt"/>
                </a:rPr>
                <a:t>5-HT</a:t>
              </a:r>
              <a:r>
                <a:rPr lang="ja-JP" altLang="en-US" b="1" dirty="0">
                  <a:latin typeface="+mj-lt"/>
                </a:rPr>
                <a:t>）を分泌</a:t>
              </a:r>
            </a:p>
          </p:txBody>
        </p:sp>
        <p:sp>
          <p:nvSpPr>
            <p:cNvPr id="28" name="テキスト ボックス 27">
              <a:extLst>
                <a:ext uri="{FF2B5EF4-FFF2-40B4-BE49-F238E27FC236}">
                  <a16:creationId xmlns:a16="http://schemas.microsoft.com/office/drawing/2014/main" id="{080D9C03-13AD-6572-F583-EDC9F4DE4C54}"/>
                </a:ext>
              </a:extLst>
            </p:cNvPr>
            <p:cNvSpPr txBox="1"/>
            <p:nvPr/>
          </p:nvSpPr>
          <p:spPr>
            <a:xfrm>
              <a:off x="7440542" y="5754469"/>
              <a:ext cx="4276237" cy="369332"/>
            </a:xfrm>
            <a:prstGeom prst="rect">
              <a:avLst/>
            </a:prstGeom>
            <a:noFill/>
          </p:spPr>
          <p:txBody>
            <a:bodyPr wrap="square">
              <a:spAutoFit/>
            </a:bodyPr>
            <a:lstStyle/>
            <a:p>
              <a:pPr algn="ctr"/>
              <a:r>
                <a:rPr lang="en-US" altLang="ja-JP" b="1" dirty="0">
                  <a:latin typeface="+mj-lt"/>
                </a:rPr>
                <a:t>Subtype</a:t>
              </a:r>
              <a:r>
                <a:rPr lang="ja-JP" altLang="en-US" b="1" dirty="0">
                  <a:latin typeface="+mj-lt"/>
                </a:rPr>
                <a:t>特異的なホルモンを分泌する</a:t>
              </a:r>
            </a:p>
          </p:txBody>
        </p:sp>
        <p:grpSp>
          <p:nvGrpSpPr>
            <p:cNvPr id="50" name="グループ化 49">
              <a:extLst>
                <a:ext uri="{FF2B5EF4-FFF2-40B4-BE49-F238E27FC236}">
                  <a16:creationId xmlns:a16="http://schemas.microsoft.com/office/drawing/2014/main" id="{20276AA3-E099-EB5B-F1AD-1D3F4522EA1B}"/>
                </a:ext>
              </a:extLst>
            </p:cNvPr>
            <p:cNvGrpSpPr/>
            <p:nvPr/>
          </p:nvGrpSpPr>
          <p:grpSpPr>
            <a:xfrm>
              <a:off x="4566157" y="449199"/>
              <a:ext cx="7456622" cy="5196545"/>
              <a:chOff x="4566157" y="449199"/>
              <a:chExt cx="7456622" cy="5196545"/>
            </a:xfrm>
          </p:grpSpPr>
          <p:grpSp>
            <p:nvGrpSpPr>
              <p:cNvPr id="21" name="グループ化 20">
                <a:extLst>
                  <a:ext uri="{FF2B5EF4-FFF2-40B4-BE49-F238E27FC236}">
                    <a16:creationId xmlns:a16="http://schemas.microsoft.com/office/drawing/2014/main" id="{9E66DF74-EB1F-9C3E-BFDD-D2CBA774CCB5}"/>
                  </a:ext>
                </a:extLst>
              </p:cNvPr>
              <p:cNvGrpSpPr>
                <a:grpSpLocks noChangeAspect="1"/>
              </p:cNvGrpSpPr>
              <p:nvPr/>
            </p:nvGrpSpPr>
            <p:grpSpPr>
              <a:xfrm>
                <a:off x="5027299" y="1013310"/>
                <a:ext cx="6898596" cy="3646847"/>
                <a:chOff x="6212084" y="1694085"/>
                <a:chExt cx="4971954" cy="2628355"/>
              </a:xfrm>
            </p:grpSpPr>
            <p:pic>
              <p:nvPicPr>
                <p:cNvPr id="11" name="Picture 2">
                  <a:extLst>
                    <a:ext uri="{FF2B5EF4-FFF2-40B4-BE49-F238E27FC236}">
                      <a16:creationId xmlns:a16="http://schemas.microsoft.com/office/drawing/2014/main" id="{4CDFF62B-F7E9-DC7D-C906-044F813EBC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780" t="71041"/>
                <a:stretch/>
              </p:blipFill>
              <p:spPr bwMode="auto">
                <a:xfrm>
                  <a:off x="6212084" y="1819656"/>
                  <a:ext cx="4971954" cy="2502784"/>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3B7E8D9D-C44D-D566-F401-A6998E1A1275}"/>
                    </a:ext>
                  </a:extLst>
                </p:cNvPr>
                <p:cNvSpPr/>
                <p:nvPr/>
              </p:nvSpPr>
              <p:spPr>
                <a:xfrm>
                  <a:off x="10020196" y="1698378"/>
                  <a:ext cx="1163841" cy="10448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73A3C39-920E-7F55-A904-9867D7245AEF}"/>
                    </a:ext>
                  </a:extLst>
                </p:cNvPr>
                <p:cNvSpPr/>
                <p:nvPr/>
              </p:nvSpPr>
              <p:spPr>
                <a:xfrm>
                  <a:off x="6400713" y="1694085"/>
                  <a:ext cx="1163841" cy="7696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E119638-2F74-B62F-A47D-22B744867E35}"/>
                    </a:ext>
                  </a:extLst>
                </p:cNvPr>
                <p:cNvSpPr/>
                <p:nvPr/>
              </p:nvSpPr>
              <p:spPr>
                <a:xfrm>
                  <a:off x="6594764" y="2200209"/>
                  <a:ext cx="293555" cy="7696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2C239F62-32FC-3F58-D137-BA240A52B75A}"/>
                    </a:ext>
                  </a:extLst>
                </p:cNvPr>
                <p:cNvSpPr/>
                <p:nvPr/>
              </p:nvSpPr>
              <p:spPr>
                <a:xfrm rot="5400000">
                  <a:off x="7820383" y="1720923"/>
                  <a:ext cx="233987" cy="2191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ABC0A99D-6F68-EB28-9A29-AA8616B7B62B}"/>
                    </a:ext>
                  </a:extLst>
                </p:cNvPr>
                <p:cNvCxnSpPr/>
                <p:nvPr/>
              </p:nvCxnSpPr>
              <p:spPr>
                <a:xfrm>
                  <a:off x="6910544" y="2699716"/>
                  <a:ext cx="0" cy="2701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B7DDD57-611C-E24B-A092-064FA26D8C42}"/>
                    </a:ext>
                  </a:extLst>
                </p:cNvPr>
                <p:cNvCxnSpPr/>
                <p:nvPr/>
              </p:nvCxnSpPr>
              <p:spPr>
                <a:xfrm>
                  <a:off x="8790144" y="2693366"/>
                  <a:ext cx="0" cy="2701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テキスト ボックス 28">
                <a:extLst>
                  <a:ext uri="{FF2B5EF4-FFF2-40B4-BE49-F238E27FC236}">
                    <a16:creationId xmlns:a16="http://schemas.microsoft.com/office/drawing/2014/main" id="{86021CF3-8F2F-8503-C05C-4694EFC94352}"/>
                  </a:ext>
                </a:extLst>
              </p:cNvPr>
              <p:cNvSpPr txBox="1"/>
              <p:nvPr/>
            </p:nvSpPr>
            <p:spPr>
              <a:xfrm>
                <a:off x="4566157" y="2134724"/>
                <a:ext cx="1685881" cy="646331"/>
              </a:xfrm>
              <a:prstGeom prst="rect">
                <a:avLst/>
              </a:prstGeom>
              <a:noFill/>
            </p:spPr>
            <p:txBody>
              <a:bodyPr wrap="square">
                <a:spAutoFit/>
              </a:bodyPr>
              <a:lstStyle/>
              <a:p>
                <a:pPr algn="ctr"/>
                <a:r>
                  <a:rPr lang="ja-JP" altLang="en-US" dirty="0">
                    <a:ea typeface="+mj-ea"/>
                  </a:rPr>
                  <a:t>こちらが</a:t>
                </a:r>
                <a:r>
                  <a:rPr lang="en-US" altLang="ja-JP" dirty="0">
                    <a:ea typeface="+mj-ea"/>
                  </a:rPr>
                  <a:t>majority</a:t>
                </a:r>
                <a:endParaRPr lang="ja-JP" altLang="en-US" dirty="0">
                  <a:ea typeface="+mj-ea"/>
                </a:endParaRPr>
              </a:p>
            </p:txBody>
          </p:sp>
          <p:sp>
            <p:nvSpPr>
              <p:cNvPr id="31" name="テキスト ボックス 30">
                <a:extLst>
                  <a:ext uri="{FF2B5EF4-FFF2-40B4-BE49-F238E27FC236}">
                    <a16:creationId xmlns:a16="http://schemas.microsoft.com/office/drawing/2014/main" id="{91BC28D5-18C4-A5B7-D811-003930316C4B}"/>
                  </a:ext>
                </a:extLst>
              </p:cNvPr>
              <p:cNvSpPr txBox="1"/>
              <p:nvPr/>
            </p:nvSpPr>
            <p:spPr>
              <a:xfrm>
                <a:off x="5984972" y="449199"/>
                <a:ext cx="2983850" cy="400110"/>
              </a:xfrm>
              <a:prstGeom prst="rect">
                <a:avLst/>
              </a:prstGeom>
              <a:noFill/>
            </p:spPr>
            <p:txBody>
              <a:bodyPr wrap="square">
                <a:spAutoFit/>
              </a:bodyPr>
              <a:lstStyle/>
              <a:p>
                <a:pPr algn="ctr"/>
                <a:r>
                  <a:rPr lang="en-US" altLang="ja-JP" sz="2000" dirty="0">
                    <a:solidFill>
                      <a:schemeClr val="accent2"/>
                    </a:solidFill>
                    <a:latin typeface="+mj-lt"/>
                  </a:rPr>
                  <a:t>EEC cell</a:t>
                </a:r>
                <a:r>
                  <a:rPr lang="ja-JP" altLang="en-US" sz="2000" b="1" dirty="0">
                    <a:solidFill>
                      <a:schemeClr val="accent2"/>
                    </a:solidFill>
                    <a:latin typeface="+mj-lt"/>
                  </a:rPr>
                  <a:t>の細胞系譜</a:t>
                </a:r>
                <a:endParaRPr lang="en-US" altLang="ja-JP" sz="2000" b="1" dirty="0">
                  <a:solidFill>
                    <a:schemeClr val="accent2"/>
                  </a:solidFill>
                </a:endParaRPr>
              </a:p>
            </p:txBody>
          </p:sp>
          <p:sp>
            <p:nvSpPr>
              <p:cNvPr id="35" name="テキスト ボックス 34">
                <a:extLst>
                  <a:ext uri="{FF2B5EF4-FFF2-40B4-BE49-F238E27FC236}">
                    <a16:creationId xmlns:a16="http://schemas.microsoft.com/office/drawing/2014/main" id="{F1F54369-4734-9F2D-7B38-28AF07B76DD0}"/>
                  </a:ext>
                </a:extLst>
              </p:cNvPr>
              <p:cNvSpPr txBox="1"/>
              <p:nvPr/>
            </p:nvSpPr>
            <p:spPr>
              <a:xfrm>
                <a:off x="8754449" y="2011730"/>
                <a:ext cx="2962330" cy="584775"/>
              </a:xfrm>
              <a:prstGeom prst="rect">
                <a:avLst/>
              </a:prstGeom>
              <a:noFill/>
            </p:spPr>
            <p:txBody>
              <a:bodyPr wrap="square">
                <a:spAutoFit/>
              </a:bodyPr>
              <a:lstStyle/>
              <a:p>
                <a:r>
                  <a:rPr lang="en-US" altLang="ja-JP" sz="1600" dirty="0"/>
                  <a:t>Hans Clevers lab</a:t>
                </a:r>
                <a:r>
                  <a:rPr lang="ja-JP" altLang="en-US" sz="1600" dirty="0"/>
                  <a:t>では、</a:t>
                </a:r>
                <a:endParaRPr lang="en-US" altLang="ja-JP" sz="1600" dirty="0"/>
              </a:p>
              <a:p>
                <a:r>
                  <a:rPr lang="en-US" altLang="ja-JP" sz="1600" dirty="0"/>
                  <a:t>EEC cell</a:t>
                </a:r>
                <a:r>
                  <a:rPr lang="ja-JP" altLang="en-US" sz="1600" dirty="0"/>
                  <a:t>の分化制御過程に興味</a:t>
                </a:r>
              </a:p>
            </p:txBody>
          </p:sp>
          <p:cxnSp>
            <p:nvCxnSpPr>
              <p:cNvPr id="18" name="直線矢印コネクタ 17">
                <a:extLst>
                  <a:ext uri="{FF2B5EF4-FFF2-40B4-BE49-F238E27FC236}">
                    <a16:creationId xmlns:a16="http://schemas.microsoft.com/office/drawing/2014/main" id="{1093C422-A220-6ED0-2487-B5DBD903DE69}"/>
                  </a:ext>
                </a:extLst>
              </p:cNvPr>
              <p:cNvCxnSpPr>
                <a:cxnSpLocks/>
              </p:cNvCxnSpPr>
              <p:nvPr/>
            </p:nvCxnSpPr>
            <p:spPr>
              <a:xfrm>
                <a:off x="7402247" y="4549977"/>
                <a:ext cx="0" cy="504000"/>
              </a:xfrm>
              <a:prstGeom prst="straightConnector1">
                <a:avLst/>
              </a:prstGeom>
              <a:ln w="15875">
                <a:solidFill>
                  <a:schemeClr val="tx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C3884389-FCAD-48A7-9BB1-C77C641E1155}"/>
                  </a:ext>
                </a:extLst>
              </p:cNvPr>
              <p:cNvSpPr txBox="1"/>
              <p:nvPr/>
            </p:nvSpPr>
            <p:spPr>
              <a:xfrm>
                <a:off x="7002198" y="5060969"/>
                <a:ext cx="800098" cy="584775"/>
              </a:xfrm>
              <a:prstGeom prst="rect">
                <a:avLst/>
              </a:prstGeom>
              <a:noFill/>
            </p:spPr>
            <p:txBody>
              <a:bodyPr wrap="square">
                <a:spAutoFit/>
              </a:bodyPr>
              <a:lstStyle/>
              <a:p>
                <a:pPr algn="ctr"/>
                <a:r>
                  <a:rPr lang="en-US" altLang="ja-JP" sz="1600" dirty="0">
                    <a:solidFill>
                      <a:schemeClr val="accent2"/>
                    </a:solidFill>
                  </a:rPr>
                  <a:t>GLP-1,</a:t>
                </a:r>
              </a:p>
              <a:p>
                <a:pPr algn="ctr"/>
                <a:r>
                  <a:rPr lang="en-US" altLang="ja-JP" sz="1600" dirty="0">
                    <a:solidFill>
                      <a:schemeClr val="accent2"/>
                    </a:solidFill>
                  </a:rPr>
                  <a:t>PYY</a:t>
                </a:r>
                <a:endParaRPr lang="ja-JP" altLang="en-US" sz="1600" dirty="0">
                  <a:solidFill>
                    <a:schemeClr val="accent2"/>
                  </a:solidFill>
                </a:endParaRPr>
              </a:p>
            </p:txBody>
          </p:sp>
          <p:sp>
            <p:nvSpPr>
              <p:cNvPr id="25" name="テキスト ボックス 24">
                <a:extLst>
                  <a:ext uri="{FF2B5EF4-FFF2-40B4-BE49-F238E27FC236}">
                    <a16:creationId xmlns:a16="http://schemas.microsoft.com/office/drawing/2014/main" id="{688B69CF-1B4D-CE92-072E-56931101D540}"/>
                  </a:ext>
                </a:extLst>
              </p:cNvPr>
              <p:cNvSpPr txBox="1"/>
              <p:nvPr/>
            </p:nvSpPr>
            <p:spPr>
              <a:xfrm>
                <a:off x="7456612" y="4726194"/>
                <a:ext cx="1604733" cy="338554"/>
              </a:xfrm>
              <a:prstGeom prst="rect">
                <a:avLst/>
              </a:prstGeom>
              <a:noFill/>
            </p:spPr>
            <p:txBody>
              <a:bodyPr wrap="square">
                <a:spAutoFit/>
              </a:bodyPr>
              <a:lstStyle/>
              <a:p>
                <a:pPr algn="ctr"/>
                <a:r>
                  <a:rPr lang="en-US" altLang="ja-JP" sz="1600" dirty="0">
                    <a:solidFill>
                      <a:schemeClr val="accent2"/>
                    </a:solidFill>
                  </a:rPr>
                  <a:t>Neurotensin</a:t>
                </a:r>
                <a:endParaRPr lang="ja-JP" altLang="en-US" sz="1600" dirty="0">
                  <a:solidFill>
                    <a:schemeClr val="accent2"/>
                  </a:solidFill>
                </a:endParaRPr>
              </a:p>
            </p:txBody>
          </p:sp>
          <p:sp>
            <p:nvSpPr>
              <p:cNvPr id="37" name="テキスト ボックス 36">
                <a:extLst>
                  <a:ext uri="{FF2B5EF4-FFF2-40B4-BE49-F238E27FC236}">
                    <a16:creationId xmlns:a16="http://schemas.microsoft.com/office/drawing/2014/main" id="{55AF7A75-C122-26F1-938A-32F185AE73FD}"/>
                  </a:ext>
                </a:extLst>
              </p:cNvPr>
              <p:cNvSpPr txBox="1"/>
              <p:nvPr/>
            </p:nvSpPr>
            <p:spPr>
              <a:xfrm>
                <a:off x="8331202" y="5060969"/>
                <a:ext cx="1604066" cy="338554"/>
              </a:xfrm>
              <a:prstGeom prst="rect">
                <a:avLst/>
              </a:prstGeom>
              <a:noFill/>
            </p:spPr>
            <p:txBody>
              <a:bodyPr wrap="square">
                <a:spAutoFit/>
              </a:bodyPr>
              <a:lstStyle/>
              <a:p>
                <a:pPr algn="ctr"/>
                <a:r>
                  <a:rPr lang="en-US" altLang="ja-JP" sz="1600" dirty="0">
                    <a:solidFill>
                      <a:schemeClr val="accent2"/>
                    </a:solidFill>
                  </a:rPr>
                  <a:t>Somatostatin</a:t>
                </a:r>
                <a:endParaRPr lang="ja-JP" altLang="en-US" sz="1600" dirty="0">
                  <a:solidFill>
                    <a:schemeClr val="accent2"/>
                  </a:solidFill>
                </a:endParaRPr>
              </a:p>
            </p:txBody>
          </p:sp>
          <p:sp>
            <p:nvSpPr>
              <p:cNvPr id="38" name="テキスト ボックス 37">
                <a:extLst>
                  <a:ext uri="{FF2B5EF4-FFF2-40B4-BE49-F238E27FC236}">
                    <a16:creationId xmlns:a16="http://schemas.microsoft.com/office/drawing/2014/main" id="{A5C3E7B4-0A79-A7C2-F7D1-C67EEE0AE2FA}"/>
                  </a:ext>
                </a:extLst>
              </p:cNvPr>
              <p:cNvSpPr txBox="1"/>
              <p:nvPr/>
            </p:nvSpPr>
            <p:spPr>
              <a:xfrm>
                <a:off x="8825678" y="4726194"/>
                <a:ext cx="2114818" cy="338554"/>
              </a:xfrm>
              <a:prstGeom prst="rect">
                <a:avLst/>
              </a:prstGeom>
              <a:noFill/>
            </p:spPr>
            <p:txBody>
              <a:bodyPr wrap="square">
                <a:spAutoFit/>
              </a:bodyPr>
              <a:lstStyle/>
              <a:p>
                <a:pPr algn="ctr"/>
                <a:r>
                  <a:rPr lang="en-US" altLang="ja-JP" sz="1600" dirty="0">
                    <a:solidFill>
                      <a:schemeClr val="accent2"/>
                    </a:solidFill>
                  </a:rPr>
                  <a:t>Cholecystokinin</a:t>
                </a:r>
                <a:endParaRPr lang="ja-JP" altLang="en-US" sz="1600" dirty="0">
                  <a:solidFill>
                    <a:schemeClr val="accent2"/>
                  </a:solidFill>
                </a:endParaRPr>
              </a:p>
            </p:txBody>
          </p:sp>
          <p:sp>
            <p:nvSpPr>
              <p:cNvPr id="39" name="テキスト ボックス 38">
                <a:extLst>
                  <a:ext uri="{FF2B5EF4-FFF2-40B4-BE49-F238E27FC236}">
                    <a16:creationId xmlns:a16="http://schemas.microsoft.com/office/drawing/2014/main" id="{42D678C2-5FDD-A836-0EED-F799E14F795C}"/>
                  </a:ext>
                </a:extLst>
              </p:cNvPr>
              <p:cNvSpPr txBox="1"/>
              <p:nvPr/>
            </p:nvSpPr>
            <p:spPr>
              <a:xfrm>
                <a:off x="10311062" y="5060969"/>
                <a:ext cx="1057409" cy="338554"/>
              </a:xfrm>
              <a:prstGeom prst="rect">
                <a:avLst/>
              </a:prstGeom>
              <a:noFill/>
            </p:spPr>
            <p:txBody>
              <a:bodyPr wrap="square">
                <a:spAutoFit/>
              </a:bodyPr>
              <a:lstStyle/>
              <a:p>
                <a:pPr algn="ctr"/>
                <a:r>
                  <a:rPr lang="en-US" altLang="ja-JP" sz="1600" dirty="0">
                    <a:solidFill>
                      <a:schemeClr val="accent2"/>
                    </a:solidFill>
                  </a:rPr>
                  <a:t>Gastrin</a:t>
                </a:r>
                <a:endParaRPr lang="ja-JP" altLang="en-US" sz="1600" dirty="0">
                  <a:solidFill>
                    <a:schemeClr val="accent2"/>
                  </a:solidFill>
                </a:endParaRPr>
              </a:p>
            </p:txBody>
          </p:sp>
          <p:sp>
            <p:nvSpPr>
              <p:cNvPr id="40" name="テキスト ボックス 39">
                <a:extLst>
                  <a:ext uri="{FF2B5EF4-FFF2-40B4-BE49-F238E27FC236}">
                    <a16:creationId xmlns:a16="http://schemas.microsoft.com/office/drawing/2014/main" id="{F9685B86-0127-206C-6B17-C61BD67978C0}"/>
                  </a:ext>
                </a:extLst>
              </p:cNvPr>
              <p:cNvSpPr txBox="1"/>
              <p:nvPr/>
            </p:nvSpPr>
            <p:spPr>
              <a:xfrm>
                <a:off x="10965370" y="4726194"/>
                <a:ext cx="1057409" cy="338554"/>
              </a:xfrm>
              <a:prstGeom prst="rect">
                <a:avLst/>
              </a:prstGeom>
              <a:noFill/>
            </p:spPr>
            <p:txBody>
              <a:bodyPr wrap="square">
                <a:spAutoFit/>
              </a:bodyPr>
              <a:lstStyle/>
              <a:p>
                <a:pPr algn="ctr"/>
                <a:r>
                  <a:rPr lang="en-US" altLang="ja-JP" sz="1600" dirty="0">
                    <a:solidFill>
                      <a:schemeClr val="accent2"/>
                    </a:solidFill>
                  </a:rPr>
                  <a:t>Motilin</a:t>
                </a:r>
                <a:endParaRPr lang="ja-JP" altLang="en-US" sz="1600" dirty="0">
                  <a:solidFill>
                    <a:schemeClr val="accent2"/>
                  </a:solidFill>
                </a:endParaRPr>
              </a:p>
            </p:txBody>
          </p:sp>
          <p:cxnSp>
            <p:nvCxnSpPr>
              <p:cNvPr id="42" name="直線矢印コネクタ 41">
                <a:extLst>
                  <a:ext uri="{FF2B5EF4-FFF2-40B4-BE49-F238E27FC236}">
                    <a16:creationId xmlns:a16="http://schemas.microsoft.com/office/drawing/2014/main" id="{5CCFFEA3-97C3-B66D-9755-67318E6C6573}"/>
                  </a:ext>
                </a:extLst>
              </p:cNvPr>
              <p:cNvCxnSpPr>
                <a:cxnSpLocks/>
              </p:cNvCxnSpPr>
              <p:nvPr/>
            </p:nvCxnSpPr>
            <p:spPr>
              <a:xfrm>
                <a:off x="8190373" y="4549977"/>
                <a:ext cx="0" cy="252000"/>
              </a:xfrm>
              <a:prstGeom prst="straightConnector1">
                <a:avLst/>
              </a:prstGeom>
              <a:ln w="15875">
                <a:solidFill>
                  <a:schemeClr val="tx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1349164-08C4-D267-CAF9-9DCF7E463BF0}"/>
                  </a:ext>
                </a:extLst>
              </p:cNvPr>
              <p:cNvCxnSpPr>
                <a:cxnSpLocks/>
              </p:cNvCxnSpPr>
              <p:nvPr/>
            </p:nvCxnSpPr>
            <p:spPr>
              <a:xfrm>
                <a:off x="9970104" y="4549977"/>
                <a:ext cx="0" cy="252000"/>
              </a:xfrm>
              <a:prstGeom prst="straightConnector1">
                <a:avLst/>
              </a:prstGeom>
              <a:ln w="15875">
                <a:solidFill>
                  <a:schemeClr val="tx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16C3AEF-A9BF-C8C2-3FDC-FC3221A6BA07}"/>
                  </a:ext>
                </a:extLst>
              </p:cNvPr>
              <p:cNvCxnSpPr>
                <a:cxnSpLocks/>
              </p:cNvCxnSpPr>
              <p:nvPr/>
            </p:nvCxnSpPr>
            <p:spPr>
              <a:xfrm>
                <a:off x="11478627" y="4549977"/>
                <a:ext cx="0" cy="252000"/>
              </a:xfrm>
              <a:prstGeom prst="straightConnector1">
                <a:avLst/>
              </a:prstGeom>
              <a:ln w="15875">
                <a:solidFill>
                  <a:schemeClr val="tx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10247B9-4DAA-4B4F-0EB7-B5AD6DAD6FED}"/>
                  </a:ext>
                </a:extLst>
              </p:cNvPr>
              <p:cNvCxnSpPr>
                <a:cxnSpLocks/>
              </p:cNvCxnSpPr>
              <p:nvPr/>
            </p:nvCxnSpPr>
            <p:spPr>
              <a:xfrm>
                <a:off x="9056952" y="4549977"/>
                <a:ext cx="0" cy="504000"/>
              </a:xfrm>
              <a:prstGeom prst="straightConnector1">
                <a:avLst/>
              </a:prstGeom>
              <a:ln w="15875">
                <a:solidFill>
                  <a:schemeClr val="tx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C62D432-C99F-0ECD-6E2B-C43271B8D193}"/>
                  </a:ext>
                </a:extLst>
              </p:cNvPr>
              <p:cNvCxnSpPr>
                <a:cxnSpLocks/>
              </p:cNvCxnSpPr>
              <p:nvPr/>
            </p:nvCxnSpPr>
            <p:spPr>
              <a:xfrm>
                <a:off x="10691720" y="4549977"/>
                <a:ext cx="0" cy="504000"/>
              </a:xfrm>
              <a:prstGeom prst="straightConnector1">
                <a:avLst/>
              </a:prstGeom>
              <a:ln w="15875">
                <a:solidFill>
                  <a:schemeClr val="tx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22F70E7-5EE0-4228-62CB-B6A6B4F5D2F1}"/>
                  </a:ext>
                </a:extLst>
              </p:cNvPr>
              <p:cNvSpPr txBox="1"/>
              <p:nvPr/>
            </p:nvSpPr>
            <p:spPr>
              <a:xfrm>
                <a:off x="5409097" y="5060969"/>
                <a:ext cx="1188175" cy="338554"/>
              </a:xfrm>
              <a:prstGeom prst="rect">
                <a:avLst/>
              </a:prstGeom>
              <a:noFill/>
            </p:spPr>
            <p:txBody>
              <a:bodyPr wrap="square">
                <a:spAutoFit/>
              </a:bodyPr>
              <a:lstStyle/>
              <a:p>
                <a:pPr algn="ctr"/>
                <a:r>
                  <a:rPr lang="en-US" altLang="ja-JP" sz="1600" dirty="0">
                    <a:solidFill>
                      <a:schemeClr val="accent2"/>
                    </a:solidFill>
                  </a:rPr>
                  <a:t>Serotonin</a:t>
                </a:r>
                <a:endParaRPr lang="ja-JP" altLang="en-US" sz="1600" dirty="0">
                  <a:solidFill>
                    <a:schemeClr val="accent2"/>
                  </a:solidFill>
                </a:endParaRPr>
              </a:p>
            </p:txBody>
          </p:sp>
          <p:cxnSp>
            <p:nvCxnSpPr>
              <p:cNvPr id="48" name="直線矢印コネクタ 47">
                <a:extLst>
                  <a:ext uri="{FF2B5EF4-FFF2-40B4-BE49-F238E27FC236}">
                    <a16:creationId xmlns:a16="http://schemas.microsoft.com/office/drawing/2014/main" id="{DF2AA03E-7588-A450-3EB5-A7360E12BF29}"/>
                  </a:ext>
                </a:extLst>
              </p:cNvPr>
              <p:cNvCxnSpPr>
                <a:cxnSpLocks/>
              </p:cNvCxnSpPr>
              <p:nvPr/>
            </p:nvCxnSpPr>
            <p:spPr>
              <a:xfrm>
                <a:off x="6018147" y="4549977"/>
                <a:ext cx="0" cy="504000"/>
              </a:xfrm>
              <a:prstGeom prst="straightConnector1">
                <a:avLst/>
              </a:prstGeom>
              <a:ln w="15875">
                <a:solidFill>
                  <a:schemeClr val="tx1"/>
                </a:solidFill>
                <a:prstDash val="sysDash"/>
                <a:tailEnd type="triangle" w="med"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9639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261F6B9-2664-5B55-6F19-98BE1522FF68}"/>
              </a:ext>
            </a:extLst>
          </p:cNvPr>
          <p:cNvSpPr txBox="1"/>
          <p:nvPr/>
        </p:nvSpPr>
        <p:spPr>
          <a:xfrm>
            <a:off x="9005854" y="215896"/>
            <a:ext cx="2912092" cy="338554"/>
          </a:xfrm>
          <a:prstGeom prst="rect">
            <a:avLst/>
          </a:prstGeom>
          <a:noFill/>
        </p:spPr>
        <p:txBody>
          <a:bodyPr wrap="square">
            <a:spAutoFit/>
          </a:bodyPr>
          <a:lstStyle/>
          <a:p>
            <a:pPr algn="r"/>
            <a:r>
              <a:rPr lang="en-US" altLang="ja-JP" sz="1600" dirty="0"/>
              <a:t>L Lin et al., </a:t>
            </a:r>
            <a:r>
              <a:rPr lang="en-US" altLang="ja-JP" sz="1600" i="1" dirty="0">
                <a:effectLst/>
              </a:rPr>
              <a:t>Science,</a:t>
            </a:r>
            <a:r>
              <a:rPr lang="en-US" altLang="ja-JP" sz="1600" dirty="0"/>
              <a:t> </a:t>
            </a:r>
            <a:r>
              <a:rPr lang="en-US" altLang="ja-JP" sz="1600" b="1" dirty="0">
                <a:latin typeface="+mj-lt"/>
              </a:rPr>
              <a:t>382</a:t>
            </a:r>
            <a:r>
              <a:rPr lang="ja-JP" altLang="en-US" sz="1600" b="1" dirty="0">
                <a:latin typeface="+mj-lt"/>
              </a:rPr>
              <a:t> </a:t>
            </a:r>
            <a:r>
              <a:rPr lang="en-US" altLang="ja-JP" sz="1600" dirty="0"/>
              <a:t>(2023)</a:t>
            </a:r>
            <a:endParaRPr lang="ja-JP" altLang="en-US" sz="1600" dirty="0"/>
          </a:p>
        </p:txBody>
      </p:sp>
      <p:sp>
        <p:nvSpPr>
          <p:cNvPr id="5" name="テキスト ボックス 4">
            <a:extLst>
              <a:ext uri="{FF2B5EF4-FFF2-40B4-BE49-F238E27FC236}">
                <a16:creationId xmlns:a16="http://schemas.microsoft.com/office/drawing/2014/main" id="{99F6D9E9-CD7E-80E8-4D37-B694EA912B0C}"/>
              </a:ext>
            </a:extLst>
          </p:cNvPr>
          <p:cNvSpPr txBox="1"/>
          <p:nvPr/>
        </p:nvSpPr>
        <p:spPr>
          <a:xfrm>
            <a:off x="1243227" y="5767725"/>
            <a:ext cx="9705546" cy="461665"/>
          </a:xfrm>
          <a:prstGeom prst="rect">
            <a:avLst/>
          </a:prstGeom>
          <a:noFill/>
        </p:spPr>
        <p:txBody>
          <a:bodyPr wrap="square">
            <a:spAutoFit/>
          </a:bodyPr>
          <a:lstStyle/>
          <a:p>
            <a:r>
              <a:rPr lang="en-US" altLang="ja-JP" sz="2400" dirty="0"/>
              <a:t>ZNF800</a:t>
            </a:r>
            <a:r>
              <a:rPr lang="ja-JP" altLang="en-US" sz="2400" dirty="0"/>
              <a:t>は、腸管内分泌細胞の分化を負に制御する</a:t>
            </a:r>
            <a:r>
              <a:rPr lang="en-US" altLang="ja-JP" sz="2400" dirty="0"/>
              <a:t>master repressor</a:t>
            </a:r>
            <a:r>
              <a:rPr lang="ja-JP" altLang="en-US" sz="2400" dirty="0"/>
              <a:t>である。</a:t>
            </a:r>
          </a:p>
        </p:txBody>
      </p:sp>
      <p:pic>
        <p:nvPicPr>
          <p:cNvPr id="6" name="図 5">
            <a:extLst>
              <a:ext uri="{FF2B5EF4-FFF2-40B4-BE49-F238E27FC236}">
                <a16:creationId xmlns:a16="http://schemas.microsoft.com/office/drawing/2014/main" id="{C74DCD32-D5E6-E9B0-8C7A-2E0470248A46}"/>
              </a:ext>
            </a:extLst>
          </p:cNvPr>
          <p:cNvPicPr>
            <a:picLocks noChangeAspect="1"/>
          </p:cNvPicPr>
          <p:nvPr/>
        </p:nvPicPr>
        <p:blipFill rotWithShape="1">
          <a:blip r:embed="rId2"/>
          <a:srcRect r="80854" b="85292"/>
          <a:stretch/>
        </p:blipFill>
        <p:spPr>
          <a:xfrm>
            <a:off x="1073997" y="438968"/>
            <a:ext cx="1832136" cy="642859"/>
          </a:xfrm>
          <a:prstGeom prst="rect">
            <a:avLst/>
          </a:prstGeom>
        </p:spPr>
      </p:pic>
      <p:pic>
        <p:nvPicPr>
          <p:cNvPr id="8" name="図 7">
            <a:extLst>
              <a:ext uri="{FF2B5EF4-FFF2-40B4-BE49-F238E27FC236}">
                <a16:creationId xmlns:a16="http://schemas.microsoft.com/office/drawing/2014/main" id="{5BF4EB62-D291-6861-C1E4-4D4A6A5A4408}"/>
              </a:ext>
            </a:extLst>
          </p:cNvPr>
          <p:cNvPicPr>
            <a:picLocks noChangeAspect="1"/>
          </p:cNvPicPr>
          <p:nvPr/>
        </p:nvPicPr>
        <p:blipFill>
          <a:blip r:embed="rId3"/>
          <a:stretch>
            <a:fillRect/>
          </a:stretch>
        </p:blipFill>
        <p:spPr>
          <a:xfrm>
            <a:off x="1660013" y="1408680"/>
            <a:ext cx="8871974" cy="3421219"/>
          </a:xfrm>
          <a:prstGeom prst="rect">
            <a:avLst/>
          </a:prstGeom>
        </p:spPr>
      </p:pic>
      <p:sp>
        <p:nvSpPr>
          <p:cNvPr id="2" name="正方形/長方形 1">
            <a:extLst>
              <a:ext uri="{FF2B5EF4-FFF2-40B4-BE49-F238E27FC236}">
                <a16:creationId xmlns:a16="http://schemas.microsoft.com/office/drawing/2014/main" id="{E7632436-48DB-9A06-A4C3-D6A995197251}"/>
              </a:ext>
            </a:extLst>
          </p:cNvPr>
          <p:cNvSpPr/>
          <p:nvPr/>
        </p:nvSpPr>
        <p:spPr>
          <a:xfrm>
            <a:off x="8543635" y="4507346"/>
            <a:ext cx="1736438" cy="2951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76144D8-E409-4037-1BE1-73BCA408AE3B}"/>
              </a:ext>
            </a:extLst>
          </p:cNvPr>
          <p:cNvSpPr/>
          <p:nvPr/>
        </p:nvSpPr>
        <p:spPr>
          <a:xfrm>
            <a:off x="1739822" y="3691160"/>
            <a:ext cx="1091432" cy="2951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8595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3E5A429-88D1-DDD3-9141-252852BFA048}"/>
              </a:ext>
            </a:extLst>
          </p:cNvPr>
          <p:cNvSpPr txBox="1"/>
          <p:nvPr/>
        </p:nvSpPr>
        <p:spPr>
          <a:xfrm>
            <a:off x="8722827" y="1683185"/>
            <a:ext cx="3041909" cy="338554"/>
          </a:xfrm>
          <a:prstGeom prst="rect">
            <a:avLst/>
          </a:prstGeom>
          <a:noFill/>
        </p:spPr>
        <p:txBody>
          <a:bodyPr wrap="square">
            <a:spAutoFit/>
          </a:bodyPr>
          <a:lstStyle/>
          <a:p>
            <a:r>
              <a:rPr lang="en-US" altLang="ja-JP" sz="1600" dirty="0"/>
              <a:t>H </a:t>
            </a:r>
            <a:r>
              <a:rPr lang="en-US" altLang="ja-JP" sz="1600" dirty="0" err="1"/>
              <a:t>Gehart</a:t>
            </a:r>
            <a:r>
              <a:rPr lang="en-US" altLang="ja-JP" sz="1600" dirty="0"/>
              <a:t> et al., </a:t>
            </a:r>
            <a:r>
              <a:rPr lang="en-US" altLang="ja-JP" sz="1600" i="1" dirty="0">
                <a:effectLst/>
              </a:rPr>
              <a:t>Cell,</a:t>
            </a:r>
            <a:r>
              <a:rPr lang="en-US" altLang="ja-JP" sz="1600" dirty="0"/>
              <a:t> </a:t>
            </a:r>
            <a:r>
              <a:rPr lang="en-US" altLang="ja-JP" sz="1600" b="1" dirty="0">
                <a:effectLst/>
                <a:latin typeface="+mj-lt"/>
              </a:rPr>
              <a:t>176</a:t>
            </a:r>
            <a:r>
              <a:rPr lang="ja-JP" altLang="en-US" sz="1600" b="1" dirty="0">
                <a:latin typeface="+mj-lt"/>
              </a:rPr>
              <a:t> </a:t>
            </a:r>
            <a:r>
              <a:rPr lang="en-US" altLang="ja-JP" sz="1600" dirty="0"/>
              <a:t>(2019)</a:t>
            </a:r>
            <a:endParaRPr lang="ja-JP" altLang="en-US" sz="1600" dirty="0"/>
          </a:p>
        </p:txBody>
      </p:sp>
      <p:sp>
        <p:nvSpPr>
          <p:cNvPr id="6" name="テキスト ボックス 5">
            <a:extLst>
              <a:ext uri="{FF2B5EF4-FFF2-40B4-BE49-F238E27FC236}">
                <a16:creationId xmlns:a16="http://schemas.microsoft.com/office/drawing/2014/main" id="{A94AD74E-BF79-D1E4-0B40-B7474ABD2DE8}"/>
              </a:ext>
            </a:extLst>
          </p:cNvPr>
          <p:cNvSpPr txBox="1"/>
          <p:nvPr/>
        </p:nvSpPr>
        <p:spPr>
          <a:xfrm>
            <a:off x="8722827" y="3703573"/>
            <a:ext cx="3064204" cy="338554"/>
          </a:xfrm>
          <a:prstGeom prst="rect">
            <a:avLst/>
          </a:prstGeom>
          <a:noFill/>
        </p:spPr>
        <p:txBody>
          <a:bodyPr wrap="square">
            <a:spAutoFit/>
          </a:bodyPr>
          <a:lstStyle/>
          <a:p>
            <a:r>
              <a:rPr lang="en-US" altLang="ja-JP" sz="1600" dirty="0"/>
              <a:t>J </a:t>
            </a:r>
            <a:r>
              <a:rPr lang="en-US" altLang="ja-JP" sz="1600" dirty="0" err="1"/>
              <a:t>Beumer</a:t>
            </a:r>
            <a:r>
              <a:rPr lang="en-US" altLang="ja-JP" sz="1600" dirty="0"/>
              <a:t> et al., </a:t>
            </a:r>
            <a:r>
              <a:rPr lang="en-US" altLang="ja-JP" sz="1600" i="1" dirty="0">
                <a:effectLst/>
              </a:rPr>
              <a:t>Cell,</a:t>
            </a:r>
            <a:r>
              <a:rPr lang="en-US" altLang="ja-JP" sz="1600" dirty="0"/>
              <a:t> </a:t>
            </a:r>
            <a:r>
              <a:rPr lang="en-US" altLang="ja-JP" sz="1600" b="1" dirty="0">
                <a:effectLst/>
                <a:latin typeface="+mj-lt"/>
              </a:rPr>
              <a:t>181 </a:t>
            </a:r>
            <a:r>
              <a:rPr lang="en-US" altLang="ja-JP" sz="1600" dirty="0"/>
              <a:t>(2020)</a:t>
            </a:r>
            <a:endParaRPr lang="ja-JP" altLang="en-US" sz="1600" dirty="0"/>
          </a:p>
        </p:txBody>
      </p:sp>
      <p:sp>
        <p:nvSpPr>
          <p:cNvPr id="11" name="テキスト ボックス 10">
            <a:extLst>
              <a:ext uri="{FF2B5EF4-FFF2-40B4-BE49-F238E27FC236}">
                <a16:creationId xmlns:a16="http://schemas.microsoft.com/office/drawing/2014/main" id="{CF8035DD-F41D-943C-8605-5BB8707CBACF}"/>
              </a:ext>
            </a:extLst>
          </p:cNvPr>
          <p:cNvSpPr txBox="1"/>
          <p:nvPr/>
        </p:nvSpPr>
        <p:spPr>
          <a:xfrm>
            <a:off x="8722827" y="5837654"/>
            <a:ext cx="3289904" cy="338554"/>
          </a:xfrm>
          <a:prstGeom prst="rect">
            <a:avLst/>
          </a:prstGeom>
          <a:noFill/>
        </p:spPr>
        <p:txBody>
          <a:bodyPr wrap="square">
            <a:spAutoFit/>
          </a:bodyPr>
          <a:lstStyle/>
          <a:p>
            <a:r>
              <a:rPr lang="en-US" altLang="ja-JP" sz="1600" dirty="0"/>
              <a:t>L Lin et al., </a:t>
            </a:r>
            <a:r>
              <a:rPr lang="en-US" altLang="ja-JP" sz="1600" i="1" dirty="0">
                <a:effectLst/>
              </a:rPr>
              <a:t>Science,</a:t>
            </a:r>
            <a:r>
              <a:rPr lang="en-US" altLang="ja-JP" sz="1600" dirty="0"/>
              <a:t> </a:t>
            </a:r>
            <a:r>
              <a:rPr lang="en-US" altLang="ja-JP" sz="1600" b="1" dirty="0">
                <a:latin typeface="+mj-lt"/>
              </a:rPr>
              <a:t>382</a:t>
            </a:r>
            <a:r>
              <a:rPr lang="ja-JP" altLang="en-US" sz="1600" b="1" dirty="0">
                <a:latin typeface="+mj-lt"/>
              </a:rPr>
              <a:t> </a:t>
            </a:r>
            <a:r>
              <a:rPr lang="en-US" altLang="ja-JP" sz="1600" dirty="0"/>
              <a:t>(2023)</a:t>
            </a:r>
            <a:endParaRPr lang="ja-JP" altLang="en-US" sz="1600" dirty="0"/>
          </a:p>
        </p:txBody>
      </p:sp>
      <p:sp>
        <p:nvSpPr>
          <p:cNvPr id="12" name="テキスト ボックス 11">
            <a:extLst>
              <a:ext uri="{FF2B5EF4-FFF2-40B4-BE49-F238E27FC236}">
                <a16:creationId xmlns:a16="http://schemas.microsoft.com/office/drawing/2014/main" id="{C1DB7444-1FAA-7338-B88E-AF22D9CF1DAB}"/>
              </a:ext>
            </a:extLst>
          </p:cNvPr>
          <p:cNvSpPr txBox="1"/>
          <p:nvPr/>
        </p:nvSpPr>
        <p:spPr>
          <a:xfrm>
            <a:off x="214882" y="91737"/>
            <a:ext cx="6560567" cy="461665"/>
          </a:xfrm>
          <a:prstGeom prst="rect">
            <a:avLst/>
          </a:prstGeom>
          <a:noFill/>
        </p:spPr>
        <p:txBody>
          <a:bodyPr wrap="square">
            <a:spAutoFit/>
          </a:bodyPr>
          <a:lstStyle/>
          <a:p>
            <a:r>
              <a:rPr lang="en-US" altLang="ja-JP" sz="2400" dirty="0"/>
              <a:t>Hans Clevers lab</a:t>
            </a:r>
            <a:r>
              <a:rPr lang="ja-JP" altLang="en-US" sz="2400" dirty="0"/>
              <a:t>　</a:t>
            </a:r>
            <a:r>
              <a:rPr lang="en-US" altLang="ja-JP" sz="2400" dirty="0"/>
              <a:t>EEC cell</a:t>
            </a:r>
            <a:r>
              <a:rPr lang="ja-JP" altLang="en-US" sz="2400" dirty="0"/>
              <a:t>周りの業績（抜粋）</a:t>
            </a:r>
          </a:p>
        </p:txBody>
      </p:sp>
      <p:pic>
        <p:nvPicPr>
          <p:cNvPr id="16" name="図 15">
            <a:extLst>
              <a:ext uri="{FF2B5EF4-FFF2-40B4-BE49-F238E27FC236}">
                <a16:creationId xmlns:a16="http://schemas.microsoft.com/office/drawing/2014/main" id="{A3EC1F55-E971-2F20-34EB-6FB0A8D46FC9}"/>
              </a:ext>
            </a:extLst>
          </p:cNvPr>
          <p:cNvPicPr>
            <a:picLocks noChangeAspect="1"/>
          </p:cNvPicPr>
          <p:nvPr/>
        </p:nvPicPr>
        <p:blipFill rotWithShape="1">
          <a:blip r:embed="rId2"/>
          <a:srcRect t="12677"/>
          <a:stretch/>
        </p:blipFill>
        <p:spPr>
          <a:xfrm>
            <a:off x="2344440" y="4796682"/>
            <a:ext cx="5718095" cy="1925470"/>
          </a:xfrm>
          <a:prstGeom prst="rect">
            <a:avLst/>
          </a:prstGeom>
        </p:spPr>
      </p:pic>
      <p:pic>
        <p:nvPicPr>
          <p:cNvPr id="17" name="図 16">
            <a:extLst>
              <a:ext uri="{FF2B5EF4-FFF2-40B4-BE49-F238E27FC236}">
                <a16:creationId xmlns:a16="http://schemas.microsoft.com/office/drawing/2014/main" id="{F752F1C3-9F33-CAF1-DBF0-0E12AB2FBA73}"/>
              </a:ext>
            </a:extLst>
          </p:cNvPr>
          <p:cNvPicPr>
            <a:picLocks noChangeAspect="1"/>
          </p:cNvPicPr>
          <p:nvPr/>
        </p:nvPicPr>
        <p:blipFill rotWithShape="1">
          <a:blip r:embed="rId3"/>
          <a:srcRect r="80854" b="85292"/>
          <a:stretch/>
        </p:blipFill>
        <p:spPr>
          <a:xfrm>
            <a:off x="419190" y="5248509"/>
            <a:ext cx="1710443" cy="600159"/>
          </a:xfrm>
          <a:prstGeom prst="rect">
            <a:avLst/>
          </a:prstGeom>
        </p:spPr>
      </p:pic>
      <p:pic>
        <p:nvPicPr>
          <p:cNvPr id="23" name="図 22">
            <a:extLst>
              <a:ext uri="{FF2B5EF4-FFF2-40B4-BE49-F238E27FC236}">
                <a16:creationId xmlns:a16="http://schemas.microsoft.com/office/drawing/2014/main" id="{0699B06A-6B50-FD9A-4AAB-37BE3E9CB065}"/>
              </a:ext>
            </a:extLst>
          </p:cNvPr>
          <p:cNvPicPr>
            <a:picLocks noChangeAspect="1"/>
          </p:cNvPicPr>
          <p:nvPr/>
        </p:nvPicPr>
        <p:blipFill>
          <a:blip r:embed="rId4"/>
          <a:stretch>
            <a:fillRect/>
          </a:stretch>
        </p:blipFill>
        <p:spPr>
          <a:xfrm>
            <a:off x="721884" y="1032721"/>
            <a:ext cx="1105054" cy="572824"/>
          </a:xfrm>
          <a:prstGeom prst="rect">
            <a:avLst/>
          </a:prstGeom>
        </p:spPr>
      </p:pic>
      <p:pic>
        <p:nvPicPr>
          <p:cNvPr id="24" name="図 23">
            <a:extLst>
              <a:ext uri="{FF2B5EF4-FFF2-40B4-BE49-F238E27FC236}">
                <a16:creationId xmlns:a16="http://schemas.microsoft.com/office/drawing/2014/main" id="{BDC30BDF-550E-9751-16C5-6C97F2424E98}"/>
              </a:ext>
            </a:extLst>
          </p:cNvPr>
          <p:cNvPicPr>
            <a:picLocks noChangeAspect="1"/>
          </p:cNvPicPr>
          <p:nvPr/>
        </p:nvPicPr>
        <p:blipFill>
          <a:blip r:embed="rId4"/>
          <a:stretch>
            <a:fillRect/>
          </a:stretch>
        </p:blipFill>
        <p:spPr>
          <a:xfrm>
            <a:off x="721884" y="3300995"/>
            <a:ext cx="1105054" cy="572824"/>
          </a:xfrm>
          <a:prstGeom prst="rect">
            <a:avLst/>
          </a:prstGeom>
        </p:spPr>
      </p:pic>
      <p:grpSp>
        <p:nvGrpSpPr>
          <p:cNvPr id="28" name="グループ化 27">
            <a:extLst>
              <a:ext uri="{FF2B5EF4-FFF2-40B4-BE49-F238E27FC236}">
                <a16:creationId xmlns:a16="http://schemas.microsoft.com/office/drawing/2014/main" id="{CC71EA1A-6A71-DD97-8CDC-F98A5980ECBB}"/>
              </a:ext>
            </a:extLst>
          </p:cNvPr>
          <p:cNvGrpSpPr/>
          <p:nvPr/>
        </p:nvGrpSpPr>
        <p:grpSpPr>
          <a:xfrm>
            <a:off x="2344440" y="711786"/>
            <a:ext cx="5518225" cy="1602065"/>
            <a:chOff x="2373015" y="739538"/>
            <a:chExt cx="5518225" cy="1602065"/>
          </a:xfrm>
        </p:grpSpPr>
        <p:pic>
          <p:nvPicPr>
            <p:cNvPr id="13" name="図 12">
              <a:extLst>
                <a:ext uri="{FF2B5EF4-FFF2-40B4-BE49-F238E27FC236}">
                  <a16:creationId xmlns:a16="http://schemas.microsoft.com/office/drawing/2014/main" id="{B41BB66A-5B71-B8CF-058D-3007DE51F3C0}"/>
                </a:ext>
              </a:extLst>
            </p:cNvPr>
            <p:cNvPicPr>
              <a:picLocks noChangeAspect="1"/>
            </p:cNvPicPr>
            <p:nvPr/>
          </p:nvPicPr>
          <p:blipFill>
            <a:blip r:embed="rId5"/>
            <a:stretch>
              <a:fillRect/>
            </a:stretch>
          </p:blipFill>
          <p:spPr>
            <a:xfrm>
              <a:off x="2373015" y="739538"/>
              <a:ext cx="5518225" cy="1602065"/>
            </a:xfrm>
            <a:prstGeom prst="rect">
              <a:avLst/>
            </a:prstGeom>
          </p:spPr>
        </p:pic>
        <p:sp>
          <p:nvSpPr>
            <p:cNvPr id="25" name="正方形/長方形 24">
              <a:extLst>
                <a:ext uri="{FF2B5EF4-FFF2-40B4-BE49-F238E27FC236}">
                  <a16:creationId xmlns:a16="http://schemas.microsoft.com/office/drawing/2014/main" id="{E88AD05C-EB14-AF2A-C91E-5E0D189386E4}"/>
                </a:ext>
              </a:extLst>
            </p:cNvPr>
            <p:cNvSpPr/>
            <p:nvPr/>
          </p:nvSpPr>
          <p:spPr>
            <a:xfrm>
              <a:off x="4365625" y="2133600"/>
              <a:ext cx="777876" cy="177734"/>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D9874994-B1E4-EAF6-FF68-5E6098E37B36}"/>
              </a:ext>
            </a:extLst>
          </p:cNvPr>
          <p:cNvGrpSpPr/>
          <p:nvPr/>
        </p:nvGrpSpPr>
        <p:grpSpPr>
          <a:xfrm>
            <a:off x="2344440" y="2534473"/>
            <a:ext cx="5518225" cy="2076073"/>
            <a:chOff x="2373015" y="2628900"/>
            <a:chExt cx="5518225" cy="2076073"/>
          </a:xfrm>
        </p:grpSpPr>
        <p:pic>
          <p:nvPicPr>
            <p:cNvPr id="19" name="図 18">
              <a:extLst>
                <a:ext uri="{FF2B5EF4-FFF2-40B4-BE49-F238E27FC236}">
                  <a16:creationId xmlns:a16="http://schemas.microsoft.com/office/drawing/2014/main" id="{CDE59185-5758-2038-656C-535AA88401D9}"/>
                </a:ext>
              </a:extLst>
            </p:cNvPr>
            <p:cNvPicPr>
              <a:picLocks noChangeAspect="1"/>
            </p:cNvPicPr>
            <p:nvPr/>
          </p:nvPicPr>
          <p:blipFill rotWithShape="1">
            <a:blip r:embed="rId6"/>
            <a:srcRect t="6658"/>
            <a:stretch/>
          </p:blipFill>
          <p:spPr>
            <a:xfrm>
              <a:off x="2373015" y="2628900"/>
              <a:ext cx="5518225" cy="2076073"/>
            </a:xfrm>
            <a:prstGeom prst="rect">
              <a:avLst/>
            </a:prstGeom>
          </p:spPr>
        </p:pic>
        <p:sp>
          <p:nvSpPr>
            <p:cNvPr id="26" name="正方形/長方形 25">
              <a:extLst>
                <a:ext uri="{FF2B5EF4-FFF2-40B4-BE49-F238E27FC236}">
                  <a16:creationId xmlns:a16="http://schemas.microsoft.com/office/drawing/2014/main" id="{EC1D0AB4-70C1-7A9B-2D67-806DD8BEF081}"/>
                </a:ext>
              </a:extLst>
            </p:cNvPr>
            <p:cNvSpPr/>
            <p:nvPr/>
          </p:nvSpPr>
          <p:spPr>
            <a:xfrm>
              <a:off x="2470150" y="4507628"/>
              <a:ext cx="777876" cy="177734"/>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正方形/長方形 26">
            <a:extLst>
              <a:ext uri="{FF2B5EF4-FFF2-40B4-BE49-F238E27FC236}">
                <a16:creationId xmlns:a16="http://schemas.microsoft.com/office/drawing/2014/main" id="{CAFB94D9-7711-36A1-C735-F9B614F0CF3D}"/>
              </a:ext>
            </a:extLst>
          </p:cNvPr>
          <p:cNvSpPr/>
          <p:nvPr/>
        </p:nvSpPr>
        <p:spPr>
          <a:xfrm>
            <a:off x="6775449" y="6544498"/>
            <a:ext cx="1087215" cy="196703"/>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719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グループ化 20">
            <a:extLst>
              <a:ext uri="{FF2B5EF4-FFF2-40B4-BE49-F238E27FC236}">
                <a16:creationId xmlns:a16="http://schemas.microsoft.com/office/drawing/2014/main" id="{9E66DF74-EB1F-9C3E-BFDD-D2CBA774CCB5}"/>
              </a:ext>
            </a:extLst>
          </p:cNvPr>
          <p:cNvGrpSpPr>
            <a:grpSpLocks noChangeAspect="1"/>
          </p:cNvGrpSpPr>
          <p:nvPr/>
        </p:nvGrpSpPr>
        <p:grpSpPr>
          <a:xfrm>
            <a:off x="2423367" y="268628"/>
            <a:ext cx="7345265" cy="3882972"/>
            <a:chOff x="6212084" y="1694085"/>
            <a:chExt cx="4971954" cy="2628355"/>
          </a:xfrm>
        </p:grpSpPr>
        <p:pic>
          <p:nvPicPr>
            <p:cNvPr id="11" name="Picture 2">
              <a:extLst>
                <a:ext uri="{FF2B5EF4-FFF2-40B4-BE49-F238E27FC236}">
                  <a16:creationId xmlns:a16="http://schemas.microsoft.com/office/drawing/2014/main" id="{4CDFF62B-F7E9-DC7D-C906-044F813EBC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780" t="71041"/>
            <a:stretch/>
          </p:blipFill>
          <p:spPr bwMode="auto">
            <a:xfrm>
              <a:off x="6212084" y="1819656"/>
              <a:ext cx="4971954" cy="2502784"/>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3B7E8D9D-C44D-D566-F401-A6998E1A1275}"/>
                </a:ext>
              </a:extLst>
            </p:cNvPr>
            <p:cNvSpPr/>
            <p:nvPr/>
          </p:nvSpPr>
          <p:spPr>
            <a:xfrm>
              <a:off x="10020196" y="1698378"/>
              <a:ext cx="1163841" cy="10448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73A3C39-920E-7F55-A904-9867D7245AEF}"/>
                </a:ext>
              </a:extLst>
            </p:cNvPr>
            <p:cNvSpPr/>
            <p:nvPr/>
          </p:nvSpPr>
          <p:spPr>
            <a:xfrm>
              <a:off x="6400713" y="1694085"/>
              <a:ext cx="1163841" cy="7696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E119638-2F74-B62F-A47D-22B744867E35}"/>
                </a:ext>
              </a:extLst>
            </p:cNvPr>
            <p:cNvSpPr/>
            <p:nvPr/>
          </p:nvSpPr>
          <p:spPr>
            <a:xfrm>
              <a:off x="6594764" y="2200209"/>
              <a:ext cx="293555" cy="7696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2C239F62-32FC-3F58-D137-BA240A52B75A}"/>
                </a:ext>
              </a:extLst>
            </p:cNvPr>
            <p:cNvSpPr/>
            <p:nvPr/>
          </p:nvSpPr>
          <p:spPr>
            <a:xfrm rot="5400000">
              <a:off x="7820383" y="1720923"/>
              <a:ext cx="233987" cy="2191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ABC0A99D-6F68-EB28-9A29-AA8616B7B62B}"/>
                </a:ext>
              </a:extLst>
            </p:cNvPr>
            <p:cNvCxnSpPr/>
            <p:nvPr/>
          </p:nvCxnSpPr>
          <p:spPr>
            <a:xfrm>
              <a:off x="6910544" y="2699716"/>
              <a:ext cx="0" cy="2701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B7DDD57-611C-E24B-A092-064FA26D8C42}"/>
                </a:ext>
              </a:extLst>
            </p:cNvPr>
            <p:cNvCxnSpPr/>
            <p:nvPr/>
          </p:nvCxnSpPr>
          <p:spPr>
            <a:xfrm>
              <a:off x="8790144" y="2693366"/>
              <a:ext cx="0" cy="2701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テキスト ボックス 24">
            <a:extLst>
              <a:ext uri="{FF2B5EF4-FFF2-40B4-BE49-F238E27FC236}">
                <a16:creationId xmlns:a16="http://schemas.microsoft.com/office/drawing/2014/main" id="{69254353-DFC4-56F4-E11C-414B70340FC5}"/>
              </a:ext>
            </a:extLst>
          </p:cNvPr>
          <p:cNvSpPr txBox="1"/>
          <p:nvPr/>
        </p:nvSpPr>
        <p:spPr>
          <a:xfrm>
            <a:off x="1043207" y="4389098"/>
            <a:ext cx="6846959" cy="400110"/>
          </a:xfrm>
          <a:prstGeom prst="rect">
            <a:avLst/>
          </a:prstGeom>
          <a:noFill/>
        </p:spPr>
        <p:txBody>
          <a:bodyPr wrap="square">
            <a:spAutoFit/>
          </a:bodyPr>
          <a:lstStyle/>
          <a:p>
            <a:r>
              <a:rPr lang="en-US" altLang="ja-JP" sz="2000" dirty="0"/>
              <a:t>1%</a:t>
            </a:r>
            <a:r>
              <a:rPr lang="ja-JP" altLang="en-US" sz="2000" dirty="0"/>
              <a:t>に満たない希少な</a:t>
            </a:r>
            <a:r>
              <a:rPr lang="en-US" altLang="ja-JP" sz="2000" dirty="0"/>
              <a:t>EEC cell</a:t>
            </a:r>
            <a:r>
              <a:rPr lang="ja-JP" altLang="en-US" sz="2000" dirty="0"/>
              <a:t>の分化運命を評価するためには、</a:t>
            </a:r>
          </a:p>
        </p:txBody>
      </p:sp>
      <p:sp>
        <p:nvSpPr>
          <p:cNvPr id="26" name="テキスト ボックス 25">
            <a:extLst>
              <a:ext uri="{FF2B5EF4-FFF2-40B4-BE49-F238E27FC236}">
                <a16:creationId xmlns:a16="http://schemas.microsoft.com/office/drawing/2014/main" id="{F05D3A0E-1EF4-1B6A-3635-FD1A5BBDB82D}"/>
              </a:ext>
            </a:extLst>
          </p:cNvPr>
          <p:cNvSpPr txBox="1"/>
          <p:nvPr/>
        </p:nvSpPr>
        <p:spPr>
          <a:xfrm>
            <a:off x="2057955" y="5026706"/>
            <a:ext cx="7146729" cy="1015663"/>
          </a:xfrm>
          <a:prstGeom prst="rect">
            <a:avLst/>
          </a:prstGeom>
          <a:noFill/>
        </p:spPr>
        <p:txBody>
          <a:bodyPr wrap="square">
            <a:spAutoFit/>
          </a:bodyPr>
          <a:lstStyle/>
          <a:p>
            <a:pPr marL="457200" indent="-457200">
              <a:buFont typeface="+mj-lt"/>
              <a:buAutoNum type="arabicPeriod"/>
            </a:pPr>
            <a:r>
              <a:rPr lang="en-US" altLang="ja-JP" sz="2000" b="1" dirty="0">
                <a:latin typeface="+mj-lt"/>
              </a:rPr>
              <a:t>EEC cell</a:t>
            </a:r>
            <a:r>
              <a:rPr lang="ja-JP" altLang="en-US" sz="2000" b="1" dirty="0">
                <a:latin typeface="+mj-lt"/>
              </a:rPr>
              <a:t>を蛍光標識できる実験系</a:t>
            </a:r>
            <a:endParaRPr lang="en-US" altLang="ja-JP" sz="2000" b="1" dirty="0">
              <a:latin typeface="+mj-lt"/>
            </a:endParaRPr>
          </a:p>
          <a:p>
            <a:pPr marL="457200" indent="-457200">
              <a:buFont typeface="+mj-lt"/>
              <a:buAutoNum type="arabicPeriod"/>
            </a:pPr>
            <a:endParaRPr lang="en-US" altLang="ja-JP" sz="2000" b="1" dirty="0">
              <a:latin typeface="+mj-lt"/>
            </a:endParaRPr>
          </a:p>
          <a:p>
            <a:pPr marL="457200" indent="-457200">
              <a:buFont typeface="+mj-lt"/>
              <a:buAutoNum type="arabicPeriod"/>
            </a:pPr>
            <a:r>
              <a:rPr lang="en-US" altLang="ja-JP" sz="2000" b="1" dirty="0">
                <a:latin typeface="+mj-lt"/>
              </a:rPr>
              <a:t>Immature</a:t>
            </a:r>
            <a:r>
              <a:rPr lang="ja-JP" altLang="en-US" sz="2000" b="1" dirty="0">
                <a:latin typeface="+mj-lt"/>
              </a:rPr>
              <a:t>な</a:t>
            </a:r>
            <a:r>
              <a:rPr lang="en-US" altLang="ja-JP" sz="2000" b="1" dirty="0">
                <a:latin typeface="+mj-lt"/>
              </a:rPr>
              <a:t>EEC</a:t>
            </a:r>
            <a:r>
              <a:rPr lang="ja-JP" altLang="en-US" sz="2000" b="1" dirty="0">
                <a:latin typeface="+mj-lt"/>
              </a:rPr>
              <a:t>と</a:t>
            </a:r>
            <a:r>
              <a:rPr lang="en-US" altLang="ja-JP" sz="2000" b="1" dirty="0">
                <a:latin typeface="+mj-lt"/>
              </a:rPr>
              <a:t>mature</a:t>
            </a:r>
            <a:r>
              <a:rPr lang="ja-JP" altLang="en-US" sz="2000" b="1" dirty="0">
                <a:latin typeface="+mj-lt"/>
              </a:rPr>
              <a:t>な</a:t>
            </a:r>
            <a:r>
              <a:rPr lang="en-US" altLang="ja-JP" sz="2000" b="1" dirty="0">
                <a:latin typeface="+mj-lt"/>
              </a:rPr>
              <a:t>EEC cell</a:t>
            </a:r>
            <a:r>
              <a:rPr lang="ja-JP" altLang="en-US" sz="2000" b="1" dirty="0">
                <a:latin typeface="+mj-lt"/>
              </a:rPr>
              <a:t>を識別できる実験系</a:t>
            </a:r>
          </a:p>
        </p:txBody>
      </p:sp>
      <p:sp>
        <p:nvSpPr>
          <p:cNvPr id="30" name="テキスト ボックス 29">
            <a:extLst>
              <a:ext uri="{FF2B5EF4-FFF2-40B4-BE49-F238E27FC236}">
                <a16:creationId xmlns:a16="http://schemas.microsoft.com/office/drawing/2014/main" id="{E0A3CA4C-D0CF-CE52-4803-D9586B64405A}"/>
              </a:ext>
            </a:extLst>
          </p:cNvPr>
          <p:cNvSpPr txBox="1"/>
          <p:nvPr/>
        </p:nvSpPr>
        <p:spPr>
          <a:xfrm>
            <a:off x="1043206" y="6279867"/>
            <a:ext cx="2029496" cy="400110"/>
          </a:xfrm>
          <a:prstGeom prst="rect">
            <a:avLst/>
          </a:prstGeom>
          <a:noFill/>
        </p:spPr>
        <p:txBody>
          <a:bodyPr wrap="square">
            <a:spAutoFit/>
          </a:bodyPr>
          <a:lstStyle/>
          <a:p>
            <a:r>
              <a:rPr lang="ja-JP" altLang="en-US" sz="2000" dirty="0"/>
              <a:t>が必要になる。</a:t>
            </a:r>
          </a:p>
        </p:txBody>
      </p:sp>
      <p:sp>
        <p:nvSpPr>
          <p:cNvPr id="2" name="テキスト ボックス 1">
            <a:extLst>
              <a:ext uri="{FF2B5EF4-FFF2-40B4-BE49-F238E27FC236}">
                <a16:creationId xmlns:a16="http://schemas.microsoft.com/office/drawing/2014/main" id="{6B8E8B98-4CF1-CFA6-D0CD-EC0ADE8FEDE0}"/>
              </a:ext>
            </a:extLst>
          </p:cNvPr>
          <p:cNvSpPr txBox="1"/>
          <p:nvPr/>
        </p:nvSpPr>
        <p:spPr>
          <a:xfrm>
            <a:off x="7298640" y="168262"/>
            <a:ext cx="1646661" cy="400110"/>
          </a:xfrm>
          <a:prstGeom prst="rect">
            <a:avLst/>
          </a:prstGeom>
          <a:noFill/>
        </p:spPr>
        <p:txBody>
          <a:bodyPr wrap="square">
            <a:spAutoFit/>
          </a:bodyPr>
          <a:lstStyle/>
          <a:p>
            <a:r>
              <a:rPr lang="en-US" altLang="ja-JP" sz="2000" i="1" dirty="0">
                <a:solidFill>
                  <a:schemeClr val="accent2"/>
                </a:solidFill>
                <a:latin typeface="+mj-lt"/>
              </a:rPr>
              <a:t>NEUROG3</a:t>
            </a:r>
            <a:r>
              <a:rPr lang="en-US" altLang="ja-JP" sz="2000" baseline="30000" dirty="0">
                <a:solidFill>
                  <a:schemeClr val="accent2"/>
                </a:solidFill>
                <a:latin typeface="+mj-lt"/>
              </a:rPr>
              <a:t>+</a:t>
            </a:r>
            <a:endParaRPr lang="ja-JP" altLang="en-US" sz="2000" baseline="30000" dirty="0">
              <a:solidFill>
                <a:schemeClr val="accent2"/>
              </a:solidFill>
              <a:latin typeface="+mj-lt"/>
            </a:endParaRPr>
          </a:p>
        </p:txBody>
      </p:sp>
      <p:cxnSp>
        <p:nvCxnSpPr>
          <p:cNvPr id="3" name="直線コネクタ 2">
            <a:extLst>
              <a:ext uri="{FF2B5EF4-FFF2-40B4-BE49-F238E27FC236}">
                <a16:creationId xmlns:a16="http://schemas.microsoft.com/office/drawing/2014/main" id="{94A33007-E22B-306C-BBDE-99C225730EF6}"/>
              </a:ext>
            </a:extLst>
          </p:cNvPr>
          <p:cNvCxnSpPr>
            <a:cxnSpLocks/>
          </p:cNvCxnSpPr>
          <p:nvPr/>
        </p:nvCxnSpPr>
        <p:spPr>
          <a:xfrm flipH="1">
            <a:off x="6410235" y="410043"/>
            <a:ext cx="819504" cy="530185"/>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5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9BC455F8-39AA-2176-7CA2-5BCFF3C01AF7}"/>
              </a:ext>
            </a:extLst>
          </p:cNvPr>
          <p:cNvGrpSpPr>
            <a:grpSpLocks noChangeAspect="1"/>
          </p:cNvGrpSpPr>
          <p:nvPr/>
        </p:nvGrpSpPr>
        <p:grpSpPr>
          <a:xfrm>
            <a:off x="2015963" y="234443"/>
            <a:ext cx="6661530" cy="1933992"/>
            <a:chOff x="2373015" y="739538"/>
            <a:chExt cx="5518225" cy="1602065"/>
          </a:xfrm>
        </p:grpSpPr>
        <p:pic>
          <p:nvPicPr>
            <p:cNvPr id="3" name="図 2">
              <a:extLst>
                <a:ext uri="{FF2B5EF4-FFF2-40B4-BE49-F238E27FC236}">
                  <a16:creationId xmlns:a16="http://schemas.microsoft.com/office/drawing/2014/main" id="{88B10490-CD9E-D6DC-83DA-627198365F9E}"/>
                </a:ext>
              </a:extLst>
            </p:cNvPr>
            <p:cNvPicPr>
              <a:picLocks noChangeAspect="1"/>
            </p:cNvPicPr>
            <p:nvPr/>
          </p:nvPicPr>
          <p:blipFill>
            <a:blip r:embed="rId2"/>
            <a:stretch>
              <a:fillRect/>
            </a:stretch>
          </p:blipFill>
          <p:spPr>
            <a:xfrm>
              <a:off x="2373015" y="739538"/>
              <a:ext cx="5518225" cy="1602065"/>
            </a:xfrm>
            <a:prstGeom prst="rect">
              <a:avLst/>
            </a:prstGeom>
          </p:spPr>
        </p:pic>
        <p:sp>
          <p:nvSpPr>
            <p:cNvPr id="4" name="正方形/長方形 3">
              <a:extLst>
                <a:ext uri="{FF2B5EF4-FFF2-40B4-BE49-F238E27FC236}">
                  <a16:creationId xmlns:a16="http://schemas.microsoft.com/office/drawing/2014/main" id="{4B00DE6E-ACD4-7D22-E866-2CDD9505CC46}"/>
                </a:ext>
              </a:extLst>
            </p:cNvPr>
            <p:cNvSpPr/>
            <p:nvPr/>
          </p:nvSpPr>
          <p:spPr>
            <a:xfrm>
              <a:off x="4365625" y="2133600"/>
              <a:ext cx="777876" cy="177734"/>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 name="図 4">
            <a:extLst>
              <a:ext uri="{FF2B5EF4-FFF2-40B4-BE49-F238E27FC236}">
                <a16:creationId xmlns:a16="http://schemas.microsoft.com/office/drawing/2014/main" id="{DEE5D08E-1143-C939-CBDB-C22094FF4438}"/>
              </a:ext>
            </a:extLst>
          </p:cNvPr>
          <p:cNvPicPr>
            <a:picLocks noChangeAspect="1"/>
          </p:cNvPicPr>
          <p:nvPr/>
        </p:nvPicPr>
        <p:blipFill>
          <a:blip r:embed="rId3"/>
          <a:stretch>
            <a:fillRect/>
          </a:stretch>
        </p:blipFill>
        <p:spPr>
          <a:xfrm>
            <a:off x="550273" y="357026"/>
            <a:ext cx="1105054" cy="572824"/>
          </a:xfrm>
          <a:prstGeom prst="rect">
            <a:avLst/>
          </a:prstGeom>
        </p:spPr>
      </p:pic>
      <p:pic>
        <p:nvPicPr>
          <p:cNvPr id="1026" name="Picture 2">
            <a:extLst>
              <a:ext uri="{FF2B5EF4-FFF2-40B4-BE49-F238E27FC236}">
                <a16:creationId xmlns:a16="http://schemas.microsoft.com/office/drawing/2014/main" id="{31F3A091-8FC5-08C5-64AF-79AE7340B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006" y="2475156"/>
            <a:ext cx="4300111" cy="430011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52C35D0-20CB-17F1-6B79-71A4F757900C}"/>
              </a:ext>
            </a:extLst>
          </p:cNvPr>
          <p:cNvSpPr txBox="1"/>
          <p:nvPr/>
        </p:nvSpPr>
        <p:spPr>
          <a:xfrm>
            <a:off x="6245810" y="2468303"/>
            <a:ext cx="4853475" cy="369332"/>
          </a:xfrm>
          <a:prstGeom prst="rect">
            <a:avLst/>
          </a:prstGeom>
          <a:noFill/>
        </p:spPr>
        <p:txBody>
          <a:bodyPr wrap="square">
            <a:spAutoFit/>
          </a:bodyPr>
          <a:lstStyle/>
          <a:p>
            <a:pPr algn="ctr"/>
            <a:r>
              <a:rPr lang="en-US" altLang="ja-JP" b="1" dirty="0">
                <a:solidFill>
                  <a:schemeClr val="accent2"/>
                </a:solidFill>
                <a:latin typeface="+mj-lt"/>
              </a:rPr>
              <a:t>EEC cell</a:t>
            </a:r>
            <a:r>
              <a:rPr lang="ja-JP" altLang="en-US" b="1" dirty="0">
                <a:solidFill>
                  <a:schemeClr val="accent2"/>
                </a:solidFill>
                <a:latin typeface="+mj-lt"/>
              </a:rPr>
              <a:t>の</a:t>
            </a:r>
            <a:r>
              <a:rPr lang="en-US" altLang="ja-JP" b="1" dirty="0">
                <a:solidFill>
                  <a:schemeClr val="accent2"/>
                </a:solidFill>
                <a:latin typeface="+mj-lt"/>
              </a:rPr>
              <a:t>Real-Time Reporter Assay</a:t>
            </a:r>
            <a:r>
              <a:rPr lang="ja-JP" altLang="en-US" b="1" dirty="0">
                <a:solidFill>
                  <a:schemeClr val="accent2"/>
                </a:solidFill>
                <a:latin typeface="+mj-lt"/>
              </a:rPr>
              <a:t>系</a:t>
            </a:r>
            <a:r>
              <a:rPr lang="ja-JP" altLang="en-US" dirty="0"/>
              <a:t>を構築</a:t>
            </a:r>
          </a:p>
        </p:txBody>
      </p:sp>
      <p:sp>
        <p:nvSpPr>
          <p:cNvPr id="8" name="テキスト ボックス 7">
            <a:extLst>
              <a:ext uri="{FF2B5EF4-FFF2-40B4-BE49-F238E27FC236}">
                <a16:creationId xmlns:a16="http://schemas.microsoft.com/office/drawing/2014/main" id="{07F7AC01-BF78-4AFD-941E-3B6D1342B1B2}"/>
              </a:ext>
            </a:extLst>
          </p:cNvPr>
          <p:cNvSpPr txBox="1"/>
          <p:nvPr/>
        </p:nvSpPr>
        <p:spPr>
          <a:xfrm>
            <a:off x="5927497" y="2850252"/>
            <a:ext cx="5490102" cy="338554"/>
          </a:xfrm>
          <a:prstGeom prst="rect">
            <a:avLst/>
          </a:prstGeom>
          <a:noFill/>
        </p:spPr>
        <p:txBody>
          <a:bodyPr wrap="square">
            <a:spAutoFit/>
          </a:bodyPr>
          <a:lstStyle/>
          <a:p>
            <a:pPr algn="ctr"/>
            <a:r>
              <a:rPr lang="en-US" altLang="ja-JP" sz="1600" b="1" dirty="0">
                <a:latin typeface="+mj-lt"/>
              </a:rPr>
              <a:t>EEC cell</a:t>
            </a:r>
            <a:r>
              <a:rPr lang="ja-JP" altLang="en-US" sz="1600" b="1" dirty="0">
                <a:latin typeface="+mj-lt"/>
              </a:rPr>
              <a:t>の誕生から脱落にかけて、経時的に蛍光が変化</a:t>
            </a:r>
            <a:endParaRPr lang="ja-JP" altLang="en-US" sz="1600" dirty="0"/>
          </a:p>
        </p:txBody>
      </p:sp>
      <p:grpSp>
        <p:nvGrpSpPr>
          <p:cNvPr id="13" name="グループ化 12">
            <a:extLst>
              <a:ext uri="{FF2B5EF4-FFF2-40B4-BE49-F238E27FC236}">
                <a16:creationId xmlns:a16="http://schemas.microsoft.com/office/drawing/2014/main" id="{7E42B303-C0C7-8B83-C847-FD0F0DB96159}"/>
              </a:ext>
            </a:extLst>
          </p:cNvPr>
          <p:cNvGrpSpPr>
            <a:grpSpLocks noChangeAspect="1"/>
          </p:cNvGrpSpPr>
          <p:nvPr/>
        </p:nvGrpSpPr>
        <p:grpSpPr>
          <a:xfrm>
            <a:off x="4629680" y="3274160"/>
            <a:ext cx="7427568" cy="3501109"/>
            <a:chOff x="4629680" y="3274160"/>
            <a:chExt cx="7427568" cy="3501109"/>
          </a:xfrm>
        </p:grpSpPr>
        <p:pic>
          <p:nvPicPr>
            <p:cNvPr id="1028" name="Picture 4">
              <a:extLst>
                <a:ext uri="{FF2B5EF4-FFF2-40B4-BE49-F238E27FC236}">
                  <a16:creationId xmlns:a16="http://schemas.microsoft.com/office/drawing/2014/main" id="{67506007-38B6-70CD-FAE5-1BC2C13DFF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7090"/>
            <a:stretch/>
          </p:blipFill>
          <p:spPr bwMode="auto">
            <a:xfrm>
              <a:off x="4629680" y="3310701"/>
              <a:ext cx="7427568" cy="3464568"/>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AD02128C-FA7B-EB24-9E44-1AAF54D6E90B}"/>
                </a:ext>
              </a:extLst>
            </p:cNvPr>
            <p:cNvSpPr/>
            <p:nvPr/>
          </p:nvSpPr>
          <p:spPr>
            <a:xfrm>
              <a:off x="4629680" y="3274160"/>
              <a:ext cx="264537" cy="339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9C4EBDE-3C90-9A01-ECB5-9C7E88B278B3}"/>
                </a:ext>
              </a:extLst>
            </p:cNvPr>
            <p:cNvSpPr/>
            <p:nvPr/>
          </p:nvSpPr>
          <p:spPr>
            <a:xfrm>
              <a:off x="4629680" y="5024714"/>
              <a:ext cx="264537" cy="339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30DFBB5-7E83-6742-A9FC-DF91DFA56376}"/>
                </a:ext>
              </a:extLst>
            </p:cNvPr>
            <p:cNvSpPr/>
            <p:nvPr/>
          </p:nvSpPr>
          <p:spPr>
            <a:xfrm>
              <a:off x="4629680" y="6587015"/>
              <a:ext cx="264537" cy="188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D61C1DD-4A6B-13FA-0152-BB2BBED8314D}"/>
                </a:ext>
              </a:extLst>
            </p:cNvPr>
            <p:cNvSpPr/>
            <p:nvPr/>
          </p:nvSpPr>
          <p:spPr>
            <a:xfrm>
              <a:off x="8129645" y="6587015"/>
              <a:ext cx="264537" cy="188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72CE5A95-D2EE-5E34-1657-E148A450BC76}"/>
              </a:ext>
            </a:extLst>
          </p:cNvPr>
          <p:cNvSpPr txBox="1"/>
          <p:nvPr/>
        </p:nvSpPr>
        <p:spPr>
          <a:xfrm>
            <a:off x="9173211" y="65166"/>
            <a:ext cx="3018789" cy="338554"/>
          </a:xfrm>
          <a:prstGeom prst="rect">
            <a:avLst/>
          </a:prstGeom>
          <a:noFill/>
        </p:spPr>
        <p:txBody>
          <a:bodyPr wrap="square">
            <a:spAutoFit/>
          </a:bodyPr>
          <a:lstStyle/>
          <a:p>
            <a:r>
              <a:rPr lang="en-US" altLang="ja-JP" sz="1600" dirty="0"/>
              <a:t>H </a:t>
            </a:r>
            <a:r>
              <a:rPr lang="en-US" altLang="ja-JP" sz="1600" dirty="0" err="1"/>
              <a:t>Gehart</a:t>
            </a:r>
            <a:r>
              <a:rPr lang="en-US" altLang="ja-JP" sz="1600" dirty="0"/>
              <a:t> et al., </a:t>
            </a:r>
            <a:r>
              <a:rPr lang="en-US" altLang="ja-JP" sz="1600" i="1" dirty="0">
                <a:effectLst/>
              </a:rPr>
              <a:t>Cell,</a:t>
            </a:r>
            <a:r>
              <a:rPr lang="en-US" altLang="ja-JP" sz="1600" dirty="0"/>
              <a:t> </a:t>
            </a:r>
            <a:r>
              <a:rPr lang="en-US" altLang="ja-JP" sz="1600" b="1" dirty="0">
                <a:effectLst/>
                <a:latin typeface="+mj-lt"/>
              </a:rPr>
              <a:t>176</a:t>
            </a:r>
            <a:r>
              <a:rPr lang="ja-JP" altLang="en-US" sz="1600" b="1" dirty="0">
                <a:latin typeface="+mj-lt"/>
              </a:rPr>
              <a:t> </a:t>
            </a:r>
            <a:r>
              <a:rPr lang="en-US" altLang="ja-JP" sz="1600" dirty="0"/>
              <a:t>(2019)</a:t>
            </a:r>
            <a:endParaRPr lang="ja-JP" altLang="en-US" sz="1600" dirty="0"/>
          </a:p>
        </p:txBody>
      </p:sp>
    </p:spTree>
    <p:extLst>
      <p:ext uri="{BB962C8B-B14F-4D97-AF65-F5344CB8AC3E}">
        <p14:creationId xmlns:p14="http://schemas.microsoft.com/office/powerpoint/2010/main" val="1339716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43C92B0-6EC7-BE75-8088-C6004DC8D6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413" b="13524"/>
          <a:stretch/>
        </p:blipFill>
        <p:spPr bwMode="auto">
          <a:xfrm>
            <a:off x="5705796" y="3429000"/>
            <a:ext cx="6429060" cy="3429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矢印コネクタ 4">
            <a:extLst>
              <a:ext uri="{FF2B5EF4-FFF2-40B4-BE49-F238E27FC236}">
                <a16:creationId xmlns:a16="http://schemas.microsoft.com/office/drawing/2014/main" id="{A7AC0915-021C-259A-7016-5348F25628A9}"/>
              </a:ext>
            </a:extLst>
          </p:cNvPr>
          <p:cNvCxnSpPr>
            <a:cxnSpLocks/>
          </p:cNvCxnSpPr>
          <p:nvPr/>
        </p:nvCxnSpPr>
        <p:spPr>
          <a:xfrm>
            <a:off x="4754879" y="2883578"/>
            <a:ext cx="0" cy="85240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1174995-1C65-20B5-8486-626454F21828}"/>
              </a:ext>
            </a:extLst>
          </p:cNvPr>
          <p:cNvSpPr txBox="1"/>
          <p:nvPr/>
        </p:nvSpPr>
        <p:spPr>
          <a:xfrm>
            <a:off x="4782894" y="2844225"/>
            <a:ext cx="3371845" cy="584775"/>
          </a:xfrm>
          <a:prstGeom prst="rect">
            <a:avLst/>
          </a:prstGeom>
          <a:noFill/>
        </p:spPr>
        <p:txBody>
          <a:bodyPr wrap="square">
            <a:spAutoFit/>
          </a:bodyPr>
          <a:lstStyle/>
          <a:p>
            <a:pPr algn="ctr"/>
            <a:r>
              <a:rPr lang="en-US" altLang="ja-JP" sz="1600" b="1" dirty="0">
                <a:latin typeface="+mj-lt"/>
              </a:rPr>
              <a:t>Maturation status</a:t>
            </a:r>
            <a:r>
              <a:rPr lang="ja-JP" altLang="en-US" sz="1600" b="1" dirty="0">
                <a:latin typeface="+mj-lt"/>
              </a:rPr>
              <a:t>の異なる</a:t>
            </a:r>
            <a:r>
              <a:rPr lang="en-US" altLang="ja-JP" sz="1600" b="1" dirty="0">
                <a:latin typeface="+mj-lt"/>
              </a:rPr>
              <a:t>EEC cell</a:t>
            </a:r>
            <a:r>
              <a:rPr lang="ja-JP" altLang="en-US" sz="1600" b="1" dirty="0">
                <a:latin typeface="+mj-lt"/>
              </a:rPr>
              <a:t>をソーティングして</a:t>
            </a:r>
            <a:r>
              <a:rPr lang="en-US" altLang="ja-JP" sz="1600" b="1" dirty="0">
                <a:solidFill>
                  <a:schemeClr val="accent2"/>
                </a:solidFill>
                <a:latin typeface="+mj-lt"/>
              </a:rPr>
              <a:t>Bulk</a:t>
            </a:r>
            <a:r>
              <a:rPr lang="en-US" altLang="ja-JP" sz="1600" b="1" dirty="0">
                <a:latin typeface="+mj-lt"/>
              </a:rPr>
              <a:t> </a:t>
            </a:r>
            <a:r>
              <a:rPr lang="en-US" altLang="ja-JP" sz="1600" dirty="0">
                <a:solidFill>
                  <a:schemeClr val="accent2"/>
                </a:solidFill>
                <a:latin typeface="+mj-lt"/>
              </a:rPr>
              <a:t>RNA-seq</a:t>
            </a:r>
            <a:endParaRPr lang="ja-JP" altLang="en-US" sz="1600" dirty="0">
              <a:solidFill>
                <a:schemeClr val="accent2"/>
              </a:solidFill>
              <a:latin typeface="+mj-lt"/>
            </a:endParaRPr>
          </a:p>
        </p:txBody>
      </p:sp>
      <p:grpSp>
        <p:nvGrpSpPr>
          <p:cNvPr id="10" name="グループ化 9">
            <a:extLst>
              <a:ext uri="{FF2B5EF4-FFF2-40B4-BE49-F238E27FC236}">
                <a16:creationId xmlns:a16="http://schemas.microsoft.com/office/drawing/2014/main" id="{2AF08CF5-D7CC-A8BA-A211-4F3260730FC4}"/>
              </a:ext>
            </a:extLst>
          </p:cNvPr>
          <p:cNvGrpSpPr>
            <a:grpSpLocks noChangeAspect="1"/>
          </p:cNvGrpSpPr>
          <p:nvPr/>
        </p:nvGrpSpPr>
        <p:grpSpPr>
          <a:xfrm>
            <a:off x="69228" y="1"/>
            <a:ext cx="8560969" cy="2148353"/>
            <a:chOff x="69228" y="1"/>
            <a:chExt cx="8560969" cy="2148353"/>
          </a:xfrm>
        </p:grpSpPr>
        <p:pic>
          <p:nvPicPr>
            <p:cNvPr id="2052" name="Picture 4">
              <a:extLst>
                <a:ext uri="{FF2B5EF4-FFF2-40B4-BE49-F238E27FC236}">
                  <a16:creationId xmlns:a16="http://schemas.microsoft.com/office/drawing/2014/main" id="{11826859-6A47-5589-4F8A-E6561155AA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086" b="25587"/>
            <a:stretch/>
          </p:blipFill>
          <p:spPr bwMode="auto">
            <a:xfrm>
              <a:off x="201497" y="78377"/>
              <a:ext cx="8428700" cy="2069977"/>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4EB6FE72-5D8A-B16A-7A06-167965A138A2}"/>
                </a:ext>
              </a:extLst>
            </p:cNvPr>
            <p:cNvSpPr/>
            <p:nvPr/>
          </p:nvSpPr>
          <p:spPr>
            <a:xfrm>
              <a:off x="69228" y="1"/>
              <a:ext cx="264537" cy="2666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FEF00567-58DA-9C6E-F911-DB4C87D9837F}"/>
              </a:ext>
            </a:extLst>
          </p:cNvPr>
          <p:cNvGrpSpPr>
            <a:grpSpLocks noChangeAspect="1"/>
          </p:cNvGrpSpPr>
          <p:nvPr/>
        </p:nvGrpSpPr>
        <p:grpSpPr>
          <a:xfrm>
            <a:off x="904007" y="3175965"/>
            <a:ext cx="3309858" cy="3004636"/>
            <a:chOff x="1524601" y="3805647"/>
            <a:chExt cx="2891246" cy="2624627"/>
          </a:xfrm>
        </p:grpSpPr>
        <p:pic>
          <p:nvPicPr>
            <p:cNvPr id="3" name="Picture 2">
              <a:extLst>
                <a:ext uri="{FF2B5EF4-FFF2-40B4-BE49-F238E27FC236}">
                  <a16:creationId xmlns:a16="http://schemas.microsoft.com/office/drawing/2014/main" id="{677B9C61-6748-25FB-8837-66E7F88BA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41" r="-249" b="79785"/>
            <a:stretch/>
          </p:blipFill>
          <p:spPr bwMode="auto">
            <a:xfrm>
              <a:off x="1524601" y="3896080"/>
              <a:ext cx="2891246" cy="2534194"/>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24034AFC-1E99-B66A-EC21-FA39E612AC89}"/>
                </a:ext>
              </a:extLst>
            </p:cNvPr>
            <p:cNvSpPr/>
            <p:nvPr/>
          </p:nvSpPr>
          <p:spPr>
            <a:xfrm>
              <a:off x="1588873" y="3805647"/>
              <a:ext cx="264537" cy="444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矢印: 上下 12">
            <a:extLst>
              <a:ext uri="{FF2B5EF4-FFF2-40B4-BE49-F238E27FC236}">
                <a16:creationId xmlns:a16="http://schemas.microsoft.com/office/drawing/2014/main" id="{CAC13130-9A53-8A30-ADC3-D43881554507}"/>
              </a:ext>
            </a:extLst>
          </p:cNvPr>
          <p:cNvSpPr/>
          <p:nvPr/>
        </p:nvSpPr>
        <p:spPr>
          <a:xfrm rot="16200000" flipH="1">
            <a:off x="4145452" y="-1742687"/>
            <a:ext cx="365760" cy="7989134"/>
          </a:xfrm>
          <a:prstGeom prst="upDownArrow">
            <a:avLst/>
          </a:prstGeom>
          <a:gradFill>
            <a:gsLst>
              <a:gs pos="0">
                <a:srgbClr val="00B050"/>
              </a:gs>
              <a:gs pos="50000">
                <a:schemeClr val="accent4"/>
              </a:gs>
              <a:gs pos="100000">
                <a:schemeClr val="accent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01627B2-3396-A5F3-0135-34E529EB0A72}"/>
              </a:ext>
            </a:extLst>
          </p:cNvPr>
          <p:cNvSpPr txBox="1"/>
          <p:nvPr/>
        </p:nvSpPr>
        <p:spPr>
          <a:xfrm>
            <a:off x="107289" y="2421914"/>
            <a:ext cx="1593436" cy="338554"/>
          </a:xfrm>
          <a:prstGeom prst="rect">
            <a:avLst/>
          </a:prstGeom>
          <a:noFill/>
        </p:spPr>
        <p:txBody>
          <a:bodyPr wrap="square">
            <a:spAutoFit/>
          </a:bodyPr>
          <a:lstStyle/>
          <a:p>
            <a:r>
              <a:rPr lang="en-US" altLang="ja-JP" sz="1600" dirty="0">
                <a:solidFill>
                  <a:srgbClr val="00B050"/>
                </a:solidFill>
                <a:latin typeface="+mj-lt"/>
              </a:rPr>
              <a:t>Early EEC cell</a:t>
            </a:r>
            <a:endParaRPr lang="ja-JP" altLang="en-US" sz="1600" dirty="0">
              <a:solidFill>
                <a:srgbClr val="00B050"/>
              </a:solidFill>
              <a:latin typeface="+mj-lt"/>
            </a:endParaRPr>
          </a:p>
        </p:txBody>
      </p:sp>
      <p:sp>
        <p:nvSpPr>
          <p:cNvPr id="15" name="テキスト ボックス 14">
            <a:extLst>
              <a:ext uri="{FF2B5EF4-FFF2-40B4-BE49-F238E27FC236}">
                <a16:creationId xmlns:a16="http://schemas.microsoft.com/office/drawing/2014/main" id="{04FF6DA2-D8E4-808E-7F1E-5F2A128AD0B3}"/>
              </a:ext>
            </a:extLst>
          </p:cNvPr>
          <p:cNvSpPr txBox="1"/>
          <p:nvPr/>
        </p:nvSpPr>
        <p:spPr>
          <a:xfrm>
            <a:off x="3454750" y="2421914"/>
            <a:ext cx="2251046" cy="338554"/>
          </a:xfrm>
          <a:prstGeom prst="rect">
            <a:avLst/>
          </a:prstGeom>
          <a:noFill/>
        </p:spPr>
        <p:txBody>
          <a:bodyPr wrap="square">
            <a:spAutoFit/>
          </a:bodyPr>
          <a:lstStyle/>
          <a:p>
            <a:r>
              <a:rPr lang="en-US" altLang="ja-JP" sz="1600" dirty="0">
                <a:solidFill>
                  <a:srgbClr val="FFC000"/>
                </a:solidFill>
                <a:latin typeface="+mj-lt"/>
              </a:rPr>
              <a:t>Intermediate EEC cell</a:t>
            </a:r>
            <a:endParaRPr lang="ja-JP" altLang="en-US" sz="1600" dirty="0">
              <a:solidFill>
                <a:srgbClr val="FFC000"/>
              </a:solidFill>
              <a:latin typeface="+mj-lt"/>
            </a:endParaRPr>
          </a:p>
        </p:txBody>
      </p:sp>
      <p:sp>
        <p:nvSpPr>
          <p:cNvPr id="16" name="テキスト ボックス 15">
            <a:extLst>
              <a:ext uri="{FF2B5EF4-FFF2-40B4-BE49-F238E27FC236}">
                <a16:creationId xmlns:a16="http://schemas.microsoft.com/office/drawing/2014/main" id="{2AEEEF95-CE6D-EE5D-9A74-C9CACEAB0707}"/>
              </a:ext>
            </a:extLst>
          </p:cNvPr>
          <p:cNvSpPr txBox="1"/>
          <p:nvPr/>
        </p:nvSpPr>
        <p:spPr>
          <a:xfrm>
            <a:off x="7459822" y="2421914"/>
            <a:ext cx="1593436" cy="338554"/>
          </a:xfrm>
          <a:prstGeom prst="rect">
            <a:avLst/>
          </a:prstGeom>
          <a:noFill/>
        </p:spPr>
        <p:txBody>
          <a:bodyPr wrap="square">
            <a:spAutoFit/>
          </a:bodyPr>
          <a:lstStyle/>
          <a:p>
            <a:r>
              <a:rPr lang="en-US" altLang="ja-JP" sz="1600" dirty="0">
                <a:solidFill>
                  <a:schemeClr val="accent2"/>
                </a:solidFill>
                <a:latin typeface="+mj-lt"/>
              </a:rPr>
              <a:t>Late EEC cell</a:t>
            </a:r>
            <a:endParaRPr lang="ja-JP" altLang="en-US" sz="1600" dirty="0">
              <a:solidFill>
                <a:schemeClr val="accent2"/>
              </a:solidFill>
              <a:latin typeface="+mj-lt"/>
            </a:endParaRPr>
          </a:p>
        </p:txBody>
      </p:sp>
      <p:grpSp>
        <p:nvGrpSpPr>
          <p:cNvPr id="6" name="グループ化 5">
            <a:extLst>
              <a:ext uri="{FF2B5EF4-FFF2-40B4-BE49-F238E27FC236}">
                <a16:creationId xmlns:a16="http://schemas.microsoft.com/office/drawing/2014/main" id="{3E48CB34-9B74-9D3D-BE28-696E16368274}"/>
              </a:ext>
            </a:extLst>
          </p:cNvPr>
          <p:cNvGrpSpPr/>
          <p:nvPr/>
        </p:nvGrpSpPr>
        <p:grpSpPr>
          <a:xfrm>
            <a:off x="8753801" y="403485"/>
            <a:ext cx="3521273" cy="3048000"/>
            <a:chOff x="8630197" y="127966"/>
            <a:chExt cx="3521273" cy="3048000"/>
          </a:xfrm>
        </p:grpSpPr>
        <p:pic>
          <p:nvPicPr>
            <p:cNvPr id="2" name="Picture 2">
              <a:extLst>
                <a:ext uri="{FF2B5EF4-FFF2-40B4-BE49-F238E27FC236}">
                  <a16:creationId xmlns:a16="http://schemas.microsoft.com/office/drawing/2014/main" id="{DAF61F76-F24E-8A20-5ABB-6BCD76D794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46" r="66228" b="78222"/>
            <a:stretch/>
          </p:blipFill>
          <p:spPr bwMode="auto">
            <a:xfrm>
              <a:off x="8630197" y="127966"/>
              <a:ext cx="3021343" cy="3048000"/>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9429FB3F-2971-7414-81E1-DF3F978FBAE7}"/>
                </a:ext>
              </a:extLst>
            </p:cNvPr>
            <p:cNvSpPr txBox="1"/>
            <p:nvPr/>
          </p:nvSpPr>
          <p:spPr>
            <a:xfrm>
              <a:off x="10836704" y="1899722"/>
              <a:ext cx="717894" cy="338554"/>
            </a:xfrm>
            <a:prstGeom prst="rect">
              <a:avLst/>
            </a:prstGeom>
            <a:noFill/>
          </p:spPr>
          <p:txBody>
            <a:bodyPr wrap="square">
              <a:spAutoFit/>
            </a:bodyPr>
            <a:lstStyle/>
            <a:p>
              <a:r>
                <a:rPr lang="en-US" altLang="ja-JP" sz="1600" dirty="0">
                  <a:solidFill>
                    <a:srgbClr val="00B050"/>
                  </a:solidFill>
                  <a:latin typeface="+mj-lt"/>
                </a:rPr>
                <a:t>Early</a:t>
              </a:r>
              <a:endParaRPr lang="ja-JP" altLang="en-US" sz="1600" dirty="0">
                <a:solidFill>
                  <a:srgbClr val="00B050"/>
                </a:solidFill>
                <a:latin typeface="+mj-lt"/>
              </a:endParaRPr>
            </a:p>
          </p:txBody>
        </p:sp>
        <p:sp>
          <p:nvSpPr>
            <p:cNvPr id="18" name="テキスト ボックス 17">
              <a:extLst>
                <a:ext uri="{FF2B5EF4-FFF2-40B4-BE49-F238E27FC236}">
                  <a16:creationId xmlns:a16="http://schemas.microsoft.com/office/drawing/2014/main" id="{AC2ABAA5-EDF1-A986-9EA7-DA8482548BAD}"/>
                </a:ext>
              </a:extLst>
            </p:cNvPr>
            <p:cNvSpPr txBox="1"/>
            <p:nvPr/>
          </p:nvSpPr>
          <p:spPr>
            <a:xfrm>
              <a:off x="10719473" y="962032"/>
              <a:ext cx="1431997" cy="338554"/>
            </a:xfrm>
            <a:prstGeom prst="rect">
              <a:avLst/>
            </a:prstGeom>
            <a:noFill/>
          </p:spPr>
          <p:txBody>
            <a:bodyPr wrap="square">
              <a:spAutoFit/>
            </a:bodyPr>
            <a:lstStyle/>
            <a:p>
              <a:r>
                <a:rPr lang="en-US" altLang="ja-JP" sz="1600" dirty="0">
                  <a:solidFill>
                    <a:srgbClr val="FFC000"/>
                  </a:solidFill>
                  <a:latin typeface="+mj-lt"/>
                </a:rPr>
                <a:t>Intermediate</a:t>
              </a:r>
              <a:endParaRPr lang="ja-JP" altLang="en-US" sz="1600" dirty="0">
                <a:solidFill>
                  <a:srgbClr val="FFC000"/>
                </a:solidFill>
                <a:latin typeface="+mj-lt"/>
              </a:endParaRPr>
            </a:p>
          </p:txBody>
        </p:sp>
        <p:sp>
          <p:nvSpPr>
            <p:cNvPr id="19" name="テキスト ボックス 18">
              <a:extLst>
                <a:ext uri="{FF2B5EF4-FFF2-40B4-BE49-F238E27FC236}">
                  <a16:creationId xmlns:a16="http://schemas.microsoft.com/office/drawing/2014/main" id="{FD0CF0C0-1EA2-19AB-D663-738D2AFAD6E5}"/>
                </a:ext>
              </a:extLst>
            </p:cNvPr>
            <p:cNvSpPr txBox="1"/>
            <p:nvPr/>
          </p:nvSpPr>
          <p:spPr>
            <a:xfrm>
              <a:off x="9212556" y="962032"/>
              <a:ext cx="717894" cy="338554"/>
            </a:xfrm>
            <a:prstGeom prst="rect">
              <a:avLst/>
            </a:prstGeom>
            <a:noFill/>
          </p:spPr>
          <p:txBody>
            <a:bodyPr wrap="square">
              <a:spAutoFit/>
            </a:bodyPr>
            <a:lstStyle/>
            <a:p>
              <a:r>
                <a:rPr lang="en-US" altLang="ja-JP" sz="1600" dirty="0">
                  <a:solidFill>
                    <a:schemeClr val="accent2"/>
                  </a:solidFill>
                  <a:latin typeface="+mj-lt"/>
                </a:rPr>
                <a:t>Late</a:t>
              </a:r>
              <a:endParaRPr lang="ja-JP" altLang="en-US" sz="1600" dirty="0">
                <a:solidFill>
                  <a:schemeClr val="accent2"/>
                </a:solidFill>
                <a:latin typeface="+mj-lt"/>
              </a:endParaRPr>
            </a:p>
          </p:txBody>
        </p:sp>
      </p:grpSp>
      <p:sp>
        <p:nvSpPr>
          <p:cNvPr id="20" name="テキスト ボックス 19">
            <a:extLst>
              <a:ext uri="{FF2B5EF4-FFF2-40B4-BE49-F238E27FC236}">
                <a16:creationId xmlns:a16="http://schemas.microsoft.com/office/drawing/2014/main" id="{96C08920-31C9-E28A-A8C8-E2EC216E57CB}"/>
              </a:ext>
            </a:extLst>
          </p:cNvPr>
          <p:cNvSpPr txBox="1"/>
          <p:nvPr/>
        </p:nvSpPr>
        <p:spPr>
          <a:xfrm>
            <a:off x="201496" y="6330292"/>
            <a:ext cx="5636565" cy="369332"/>
          </a:xfrm>
          <a:prstGeom prst="rect">
            <a:avLst/>
          </a:prstGeom>
          <a:noFill/>
        </p:spPr>
        <p:txBody>
          <a:bodyPr wrap="square">
            <a:spAutoFit/>
          </a:bodyPr>
          <a:lstStyle/>
          <a:p>
            <a:r>
              <a:rPr lang="en-US" altLang="ja-JP" b="1" dirty="0">
                <a:latin typeface="+mj-lt"/>
                <a:ea typeface="+mj-ea"/>
              </a:rPr>
              <a:t>Maturation status</a:t>
            </a:r>
            <a:r>
              <a:rPr lang="ja-JP" altLang="en-US" b="1" dirty="0">
                <a:latin typeface="+mj-lt"/>
                <a:ea typeface="+mj-ea"/>
              </a:rPr>
              <a:t>依存的な転写因子を網羅的に探索</a:t>
            </a:r>
          </a:p>
        </p:txBody>
      </p:sp>
      <p:sp>
        <p:nvSpPr>
          <p:cNvPr id="21" name="テキスト ボックス 20">
            <a:extLst>
              <a:ext uri="{FF2B5EF4-FFF2-40B4-BE49-F238E27FC236}">
                <a16:creationId xmlns:a16="http://schemas.microsoft.com/office/drawing/2014/main" id="{427F2D2C-E1E4-DB8A-6815-4D510A572668}"/>
              </a:ext>
            </a:extLst>
          </p:cNvPr>
          <p:cNvSpPr txBox="1"/>
          <p:nvPr/>
        </p:nvSpPr>
        <p:spPr>
          <a:xfrm>
            <a:off x="9173211" y="65166"/>
            <a:ext cx="3018789" cy="338554"/>
          </a:xfrm>
          <a:prstGeom prst="rect">
            <a:avLst/>
          </a:prstGeom>
          <a:noFill/>
        </p:spPr>
        <p:txBody>
          <a:bodyPr wrap="square">
            <a:spAutoFit/>
          </a:bodyPr>
          <a:lstStyle/>
          <a:p>
            <a:r>
              <a:rPr lang="en-US" altLang="ja-JP" sz="1600" dirty="0"/>
              <a:t>H </a:t>
            </a:r>
            <a:r>
              <a:rPr lang="en-US" altLang="ja-JP" sz="1600" dirty="0" err="1"/>
              <a:t>Gehart</a:t>
            </a:r>
            <a:r>
              <a:rPr lang="en-US" altLang="ja-JP" sz="1600" dirty="0"/>
              <a:t> et al., </a:t>
            </a:r>
            <a:r>
              <a:rPr lang="en-US" altLang="ja-JP" sz="1600" i="1" dirty="0">
                <a:effectLst/>
              </a:rPr>
              <a:t>Cell,</a:t>
            </a:r>
            <a:r>
              <a:rPr lang="en-US" altLang="ja-JP" sz="1600" dirty="0"/>
              <a:t> </a:t>
            </a:r>
            <a:r>
              <a:rPr lang="en-US" altLang="ja-JP" sz="1600" b="1" dirty="0">
                <a:effectLst/>
                <a:latin typeface="+mj-lt"/>
              </a:rPr>
              <a:t>176</a:t>
            </a:r>
            <a:r>
              <a:rPr lang="ja-JP" altLang="en-US" sz="1600" b="1" dirty="0">
                <a:latin typeface="+mj-lt"/>
              </a:rPr>
              <a:t> </a:t>
            </a:r>
            <a:r>
              <a:rPr lang="en-US" altLang="ja-JP" sz="1600" dirty="0"/>
              <a:t>(2019)</a:t>
            </a:r>
            <a:endParaRPr lang="ja-JP" altLang="en-US" sz="1600" dirty="0"/>
          </a:p>
        </p:txBody>
      </p:sp>
    </p:spTree>
    <p:extLst>
      <p:ext uri="{BB962C8B-B14F-4D97-AF65-F5344CB8AC3E}">
        <p14:creationId xmlns:p14="http://schemas.microsoft.com/office/powerpoint/2010/main" val="303293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9B3DFCE-8AE7-8986-AB18-09EA15B1F57B}"/>
              </a:ext>
            </a:extLst>
          </p:cNvPr>
          <p:cNvGrpSpPr>
            <a:grpSpLocks noChangeAspect="1"/>
          </p:cNvGrpSpPr>
          <p:nvPr/>
        </p:nvGrpSpPr>
        <p:grpSpPr>
          <a:xfrm>
            <a:off x="1932072" y="0"/>
            <a:ext cx="3612333" cy="3054755"/>
            <a:chOff x="1134330" y="178393"/>
            <a:chExt cx="3554597" cy="3005931"/>
          </a:xfrm>
        </p:grpSpPr>
        <p:pic>
          <p:nvPicPr>
            <p:cNvPr id="3076" name="Picture 4">
              <a:extLst>
                <a:ext uri="{FF2B5EF4-FFF2-40B4-BE49-F238E27FC236}">
                  <a16:creationId xmlns:a16="http://schemas.microsoft.com/office/drawing/2014/main" id="{4D06A2C5-4CCA-5EAC-7476-1558A6EFFB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42" b="68508"/>
            <a:stretch/>
          </p:blipFill>
          <p:spPr bwMode="auto">
            <a:xfrm>
              <a:off x="1266599" y="312672"/>
              <a:ext cx="3422328" cy="287165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8221DBA6-3582-BA93-0117-DE89DA1F76A1}"/>
                </a:ext>
              </a:extLst>
            </p:cNvPr>
            <p:cNvSpPr/>
            <p:nvPr/>
          </p:nvSpPr>
          <p:spPr>
            <a:xfrm>
              <a:off x="4424390" y="178394"/>
              <a:ext cx="264537" cy="339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8EECFC62-ACF9-CF1C-DC77-9CF5DA17AC13}"/>
                </a:ext>
              </a:extLst>
            </p:cNvPr>
            <p:cNvSpPr/>
            <p:nvPr/>
          </p:nvSpPr>
          <p:spPr>
            <a:xfrm>
              <a:off x="1134330" y="178393"/>
              <a:ext cx="264537" cy="339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7C809471-FD3F-37D4-7816-B1915CBF0993}"/>
              </a:ext>
            </a:extLst>
          </p:cNvPr>
          <p:cNvGrpSpPr>
            <a:grpSpLocks noChangeAspect="1"/>
          </p:cNvGrpSpPr>
          <p:nvPr/>
        </p:nvGrpSpPr>
        <p:grpSpPr>
          <a:xfrm>
            <a:off x="6865310" y="136460"/>
            <a:ext cx="2964526" cy="2957377"/>
            <a:chOff x="6270172" y="56736"/>
            <a:chExt cx="3422328" cy="3414077"/>
          </a:xfrm>
        </p:grpSpPr>
        <p:pic>
          <p:nvPicPr>
            <p:cNvPr id="3080" name="Picture 8">
              <a:extLst>
                <a:ext uri="{FF2B5EF4-FFF2-40B4-BE49-F238E27FC236}">
                  <a16:creationId xmlns:a16="http://schemas.microsoft.com/office/drawing/2014/main" id="{6937ADF3-AA82-67A4-3CA1-18B8E544F9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683" t="67429"/>
            <a:stretch/>
          </p:blipFill>
          <p:spPr bwMode="auto">
            <a:xfrm>
              <a:off x="6270172" y="224109"/>
              <a:ext cx="3422328" cy="324670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3178A3A1-02E8-3269-03B6-1AAF144DE8E8}"/>
                </a:ext>
              </a:extLst>
            </p:cNvPr>
            <p:cNvSpPr/>
            <p:nvPr/>
          </p:nvSpPr>
          <p:spPr>
            <a:xfrm>
              <a:off x="8783030" y="56736"/>
              <a:ext cx="308719" cy="2412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2FFF9FE2-4293-B25E-EFF5-28F8DE27B566}"/>
              </a:ext>
            </a:extLst>
          </p:cNvPr>
          <p:cNvGrpSpPr>
            <a:grpSpLocks noChangeAspect="1"/>
          </p:cNvGrpSpPr>
          <p:nvPr/>
        </p:nvGrpSpPr>
        <p:grpSpPr>
          <a:xfrm>
            <a:off x="2061305" y="3669853"/>
            <a:ext cx="6697365" cy="3051687"/>
            <a:chOff x="2338757" y="3618037"/>
            <a:chExt cx="6697365" cy="3051687"/>
          </a:xfrm>
        </p:grpSpPr>
        <p:pic>
          <p:nvPicPr>
            <p:cNvPr id="3078" name="Picture 6">
              <a:extLst>
                <a:ext uri="{FF2B5EF4-FFF2-40B4-BE49-F238E27FC236}">
                  <a16:creationId xmlns:a16="http://schemas.microsoft.com/office/drawing/2014/main" id="{BE5EA430-1BE1-5A85-E9AA-5601A167A2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746"/>
            <a:stretch/>
          </p:blipFill>
          <p:spPr bwMode="auto">
            <a:xfrm>
              <a:off x="2359127" y="3798072"/>
              <a:ext cx="6676995" cy="287165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BC02529B-B54F-C953-F8C0-266630D68BF2}"/>
                </a:ext>
              </a:extLst>
            </p:cNvPr>
            <p:cNvSpPr/>
            <p:nvPr/>
          </p:nvSpPr>
          <p:spPr>
            <a:xfrm>
              <a:off x="2338757" y="3618037"/>
              <a:ext cx="280237" cy="36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66949A6-5838-6934-34CE-7D6A5516BAA3}"/>
              </a:ext>
            </a:extLst>
          </p:cNvPr>
          <p:cNvSpPr txBox="1"/>
          <p:nvPr/>
        </p:nvSpPr>
        <p:spPr>
          <a:xfrm>
            <a:off x="2790931" y="0"/>
            <a:ext cx="2029031" cy="369332"/>
          </a:xfrm>
          <a:prstGeom prst="rect">
            <a:avLst/>
          </a:prstGeom>
          <a:noFill/>
        </p:spPr>
        <p:txBody>
          <a:bodyPr wrap="square">
            <a:spAutoFit/>
          </a:bodyPr>
          <a:lstStyle/>
          <a:p>
            <a:r>
              <a:rPr lang="en-US" altLang="ja-JP" b="1" dirty="0">
                <a:latin typeface="+mj-lt"/>
                <a:ea typeface="+mj-ea"/>
              </a:rPr>
              <a:t>scRNA-seq</a:t>
            </a:r>
            <a:r>
              <a:rPr lang="ja-JP" altLang="en-US" b="1" dirty="0">
                <a:latin typeface="+mj-lt"/>
                <a:ea typeface="+mj-ea"/>
              </a:rPr>
              <a:t>の情報</a:t>
            </a:r>
          </a:p>
        </p:txBody>
      </p:sp>
      <p:sp>
        <p:nvSpPr>
          <p:cNvPr id="10" name="テキスト ボックス 9">
            <a:extLst>
              <a:ext uri="{FF2B5EF4-FFF2-40B4-BE49-F238E27FC236}">
                <a16:creationId xmlns:a16="http://schemas.microsoft.com/office/drawing/2014/main" id="{0DAB2466-F2DD-2F61-9526-AD08FE6CF04A}"/>
              </a:ext>
            </a:extLst>
          </p:cNvPr>
          <p:cNvSpPr txBox="1"/>
          <p:nvPr/>
        </p:nvSpPr>
        <p:spPr>
          <a:xfrm>
            <a:off x="7611126" y="0"/>
            <a:ext cx="1574518" cy="369332"/>
          </a:xfrm>
          <a:prstGeom prst="rect">
            <a:avLst/>
          </a:prstGeom>
          <a:noFill/>
        </p:spPr>
        <p:txBody>
          <a:bodyPr wrap="square">
            <a:spAutoFit/>
          </a:bodyPr>
          <a:lstStyle/>
          <a:p>
            <a:r>
              <a:rPr lang="ja-JP" altLang="en-US" b="1" dirty="0">
                <a:latin typeface="+mj-lt"/>
                <a:ea typeface="+mj-ea"/>
              </a:rPr>
              <a:t>時間軸の情報</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6B07C86-D51F-4229-FB1F-3B00CB79AA49}"/>
                  </a:ext>
                </a:extLst>
              </p:cNvPr>
              <p:cNvSpPr txBox="1"/>
              <p:nvPr/>
            </p:nvSpPr>
            <p:spPr>
              <a:xfrm>
                <a:off x="5572431" y="1210886"/>
                <a:ext cx="1047139"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4400" b="1" i="1" smtClean="0">
                          <a:latin typeface="Cambria Math" panose="02040503050406030204" pitchFamily="18" charset="0"/>
                          <a:ea typeface="Cambria Math" panose="02040503050406030204" pitchFamily="18" charset="0"/>
                        </a:rPr>
                        <m:t>×</m:t>
                      </m:r>
                    </m:oMath>
                  </m:oMathPara>
                </a14:m>
                <a:endParaRPr lang="ja-JP" altLang="en-US" sz="4400" b="1" dirty="0">
                  <a:latin typeface="+mj-lt"/>
                  <a:ea typeface="+mj-ea"/>
                </a:endParaRPr>
              </a:p>
            </p:txBody>
          </p:sp>
        </mc:Choice>
        <mc:Fallback xmlns="">
          <p:sp>
            <p:nvSpPr>
              <p:cNvPr id="11" name="テキスト ボックス 10">
                <a:extLst>
                  <a:ext uri="{FF2B5EF4-FFF2-40B4-BE49-F238E27FC236}">
                    <a16:creationId xmlns:a16="http://schemas.microsoft.com/office/drawing/2014/main" id="{26B07C86-D51F-4229-FB1F-3B00CB79AA49}"/>
                  </a:ext>
                </a:extLst>
              </p:cNvPr>
              <p:cNvSpPr txBox="1">
                <a:spLocks noRot="1" noChangeAspect="1" noMove="1" noResize="1" noEditPoints="1" noAdjustHandles="1" noChangeArrowheads="1" noChangeShapeType="1" noTextEdit="1"/>
              </p:cNvSpPr>
              <p:nvPr/>
            </p:nvSpPr>
            <p:spPr>
              <a:xfrm>
                <a:off x="5572431" y="1210886"/>
                <a:ext cx="1047139" cy="769441"/>
              </a:xfrm>
              <a:prstGeom prst="rect">
                <a:avLst/>
              </a:prstGeom>
              <a:blipFill>
                <a:blip r:embed="rId5"/>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7891582-B7C6-48B6-1A23-BF3B389A082C}"/>
              </a:ext>
            </a:extLst>
          </p:cNvPr>
          <p:cNvCxnSpPr>
            <a:cxnSpLocks/>
          </p:cNvCxnSpPr>
          <p:nvPr/>
        </p:nvCxnSpPr>
        <p:spPr>
          <a:xfrm>
            <a:off x="6096000" y="3008113"/>
            <a:ext cx="0" cy="85240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6B45044-25CC-6942-3293-17A3D78DAE4D}"/>
              </a:ext>
            </a:extLst>
          </p:cNvPr>
          <p:cNvSpPr txBox="1"/>
          <p:nvPr/>
        </p:nvSpPr>
        <p:spPr>
          <a:xfrm>
            <a:off x="2837153" y="3230814"/>
            <a:ext cx="6517693" cy="369332"/>
          </a:xfrm>
          <a:prstGeom prst="rect">
            <a:avLst/>
          </a:prstGeom>
          <a:noFill/>
        </p:spPr>
        <p:txBody>
          <a:bodyPr wrap="square">
            <a:spAutoFit/>
          </a:bodyPr>
          <a:lstStyle/>
          <a:p>
            <a:r>
              <a:rPr lang="ja-JP" altLang="en-US" b="1" dirty="0">
                <a:highlight>
                  <a:srgbClr val="FFFFFF"/>
                </a:highlight>
                <a:latin typeface="+mj-lt"/>
              </a:rPr>
              <a:t>個々の</a:t>
            </a:r>
            <a:r>
              <a:rPr lang="en-US" altLang="ja-JP" b="1" dirty="0">
                <a:highlight>
                  <a:srgbClr val="FFFFFF"/>
                </a:highlight>
                <a:latin typeface="+mj-lt"/>
              </a:rPr>
              <a:t>EEC subtypes</a:t>
            </a:r>
            <a:r>
              <a:rPr lang="ja-JP" altLang="en-US" b="1" dirty="0">
                <a:highlight>
                  <a:srgbClr val="FFFFFF"/>
                </a:highlight>
                <a:latin typeface="+mj-lt"/>
              </a:rPr>
              <a:t>の分化に重要な転写因子群を時間軸で推定</a:t>
            </a:r>
            <a:endParaRPr lang="ja-JP" altLang="en-US" dirty="0">
              <a:solidFill>
                <a:schemeClr val="accent2"/>
              </a:solidFill>
              <a:highlight>
                <a:srgbClr val="FFFFFF"/>
              </a:highlight>
              <a:latin typeface="+mj-lt"/>
            </a:endParaRPr>
          </a:p>
        </p:txBody>
      </p:sp>
      <p:sp>
        <p:nvSpPr>
          <p:cNvPr id="15" name="テキスト ボックス 14">
            <a:extLst>
              <a:ext uri="{FF2B5EF4-FFF2-40B4-BE49-F238E27FC236}">
                <a16:creationId xmlns:a16="http://schemas.microsoft.com/office/drawing/2014/main" id="{E810E2EC-DE47-8224-7720-126B0DB02A84}"/>
              </a:ext>
            </a:extLst>
          </p:cNvPr>
          <p:cNvSpPr txBox="1"/>
          <p:nvPr/>
        </p:nvSpPr>
        <p:spPr>
          <a:xfrm>
            <a:off x="9175736" y="5809685"/>
            <a:ext cx="2692578" cy="646331"/>
          </a:xfrm>
          <a:prstGeom prst="rect">
            <a:avLst/>
          </a:prstGeom>
          <a:noFill/>
        </p:spPr>
        <p:txBody>
          <a:bodyPr wrap="square">
            <a:spAutoFit/>
          </a:bodyPr>
          <a:lstStyle/>
          <a:p>
            <a:r>
              <a:rPr lang="en-US" altLang="ja-JP" dirty="0"/>
              <a:t>EEC cell</a:t>
            </a:r>
            <a:r>
              <a:rPr lang="ja-JP" altLang="en-US" dirty="0"/>
              <a:t>の</a:t>
            </a:r>
            <a:r>
              <a:rPr lang="en-US" altLang="ja-JP" dirty="0"/>
              <a:t>maturation</a:t>
            </a:r>
            <a:r>
              <a:rPr lang="ja-JP" altLang="en-US" dirty="0"/>
              <a:t>に</a:t>
            </a:r>
            <a:endParaRPr lang="en-US" altLang="ja-JP" dirty="0"/>
          </a:p>
          <a:p>
            <a:r>
              <a:rPr lang="ja-JP" altLang="en-US" dirty="0"/>
              <a:t>必要な</a:t>
            </a:r>
            <a:r>
              <a:rPr lang="en-US" altLang="ja-JP" dirty="0"/>
              <a:t>road map</a:t>
            </a:r>
            <a:r>
              <a:rPr lang="ja-JP" altLang="en-US" dirty="0"/>
              <a:t>を示した。</a:t>
            </a:r>
            <a:endParaRPr lang="ja-JP" altLang="en-US" dirty="0">
              <a:solidFill>
                <a:schemeClr val="accent2"/>
              </a:solidFill>
            </a:endParaRPr>
          </a:p>
        </p:txBody>
      </p:sp>
      <p:sp>
        <p:nvSpPr>
          <p:cNvPr id="17" name="テキスト ボックス 16">
            <a:extLst>
              <a:ext uri="{FF2B5EF4-FFF2-40B4-BE49-F238E27FC236}">
                <a16:creationId xmlns:a16="http://schemas.microsoft.com/office/drawing/2014/main" id="{6676D781-CF85-6D1E-8FBD-CD1A0389640A}"/>
              </a:ext>
            </a:extLst>
          </p:cNvPr>
          <p:cNvSpPr txBox="1"/>
          <p:nvPr/>
        </p:nvSpPr>
        <p:spPr>
          <a:xfrm>
            <a:off x="9173211" y="65166"/>
            <a:ext cx="3018789" cy="338554"/>
          </a:xfrm>
          <a:prstGeom prst="rect">
            <a:avLst/>
          </a:prstGeom>
          <a:noFill/>
        </p:spPr>
        <p:txBody>
          <a:bodyPr wrap="square">
            <a:spAutoFit/>
          </a:bodyPr>
          <a:lstStyle/>
          <a:p>
            <a:r>
              <a:rPr lang="en-US" altLang="ja-JP" sz="1600" dirty="0"/>
              <a:t>H </a:t>
            </a:r>
            <a:r>
              <a:rPr lang="en-US" altLang="ja-JP" sz="1600" dirty="0" err="1"/>
              <a:t>Gehart</a:t>
            </a:r>
            <a:r>
              <a:rPr lang="en-US" altLang="ja-JP" sz="1600" dirty="0"/>
              <a:t> et al., </a:t>
            </a:r>
            <a:r>
              <a:rPr lang="en-US" altLang="ja-JP" sz="1600" i="1" dirty="0">
                <a:effectLst/>
              </a:rPr>
              <a:t>Cell,</a:t>
            </a:r>
            <a:r>
              <a:rPr lang="en-US" altLang="ja-JP" sz="1600" dirty="0"/>
              <a:t> </a:t>
            </a:r>
            <a:r>
              <a:rPr lang="en-US" altLang="ja-JP" sz="1600" b="1" dirty="0">
                <a:effectLst/>
                <a:latin typeface="+mj-lt"/>
              </a:rPr>
              <a:t>176</a:t>
            </a:r>
            <a:r>
              <a:rPr lang="ja-JP" altLang="en-US" sz="1600" b="1" dirty="0">
                <a:latin typeface="+mj-lt"/>
              </a:rPr>
              <a:t> </a:t>
            </a:r>
            <a:r>
              <a:rPr lang="en-US" altLang="ja-JP" sz="1600" dirty="0"/>
              <a:t>(2019)</a:t>
            </a:r>
            <a:endParaRPr lang="ja-JP" altLang="en-US" sz="1600" dirty="0"/>
          </a:p>
        </p:txBody>
      </p:sp>
    </p:spTree>
    <p:extLst>
      <p:ext uri="{BB962C8B-B14F-4D97-AF65-F5344CB8AC3E}">
        <p14:creationId xmlns:p14="http://schemas.microsoft.com/office/powerpoint/2010/main" val="2674670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BDC30BDF-550E-9751-16C5-6C97F2424E98}"/>
              </a:ext>
            </a:extLst>
          </p:cNvPr>
          <p:cNvPicPr>
            <a:picLocks noChangeAspect="1"/>
          </p:cNvPicPr>
          <p:nvPr/>
        </p:nvPicPr>
        <p:blipFill>
          <a:blip r:embed="rId2"/>
          <a:stretch>
            <a:fillRect/>
          </a:stretch>
        </p:blipFill>
        <p:spPr>
          <a:xfrm>
            <a:off x="550273" y="172299"/>
            <a:ext cx="1105054" cy="572824"/>
          </a:xfrm>
          <a:prstGeom prst="rect">
            <a:avLst/>
          </a:prstGeom>
        </p:spPr>
      </p:pic>
      <p:grpSp>
        <p:nvGrpSpPr>
          <p:cNvPr id="29" name="グループ化 28">
            <a:extLst>
              <a:ext uri="{FF2B5EF4-FFF2-40B4-BE49-F238E27FC236}">
                <a16:creationId xmlns:a16="http://schemas.microsoft.com/office/drawing/2014/main" id="{D9874994-B1E4-EAF6-FF68-5E6098E37B36}"/>
              </a:ext>
            </a:extLst>
          </p:cNvPr>
          <p:cNvGrpSpPr>
            <a:grpSpLocks noChangeAspect="1"/>
          </p:cNvGrpSpPr>
          <p:nvPr/>
        </p:nvGrpSpPr>
        <p:grpSpPr>
          <a:xfrm>
            <a:off x="2847585" y="391910"/>
            <a:ext cx="6987641" cy="2628899"/>
            <a:chOff x="368434" y="342901"/>
            <a:chExt cx="7113231" cy="2676148"/>
          </a:xfrm>
        </p:grpSpPr>
        <p:pic>
          <p:nvPicPr>
            <p:cNvPr id="19" name="図 18">
              <a:extLst>
                <a:ext uri="{FF2B5EF4-FFF2-40B4-BE49-F238E27FC236}">
                  <a16:creationId xmlns:a16="http://schemas.microsoft.com/office/drawing/2014/main" id="{CDE59185-5758-2038-656C-535AA88401D9}"/>
                </a:ext>
              </a:extLst>
            </p:cNvPr>
            <p:cNvPicPr>
              <a:picLocks noChangeAspect="1"/>
            </p:cNvPicPr>
            <p:nvPr/>
          </p:nvPicPr>
          <p:blipFill rotWithShape="1">
            <a:blip r:embed="rId3"/>
            <a:srcRect t="6658"/>
            <a:stretch/>
          </p:blipFill>
          <p:spPr>
            <a:xfrm>
              <a:off x="368434" y="342901"/>
              <a:ext cx="7113231" cy="2676148"/>
            </a:xfrm>
            <a:prstGeom prst="rect">
              <a:avLst/>
            </a:prstGeom>
          </p:spPr>
        </p:pic>
        <p:sp>
          <p:nvSpPr>
            <p:cNvPr id="26" name="正方形/長方形 25">
              <a:extLst>
                <a:ext uri="{FF2B5EF4-FFF2-40B4-BE49-F238E27FC236}">
                  <a16:creationId xmlns:a16="http://schemas.microsoft.com/office/drawing/2014/main" id="{EC1D0AB4-70C1-7A9B-2D67-806DD8BEF081}"/>
                </a:ext>
              </a:extLst>
            </p:cNvPr>
            <p:cNvSpPr/>
            <p:nvPr/>
          </p:nvSpPr>
          <p:spPr>
            <a:xfrm>
              <a:off x="469900" y="2745503"/>
              <a:ext cx="1587500" cy="27354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 name="Picture 4">
            <a:extLst>
              <a:ext uri="{FF2B5EF4-FFF2-40B4-BE49-F238E27FC236}">
                <a16:creationId xmlns:a16="http://schemas.microsoft.com/office/drawing/2014/main" id="{81B4A5FD-C514-C38A-4952-7564C15BB0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2" t="30417" r="52977" b="55833"/>
          <a:stretch/>
        </p:blipFill>
        <p:spPr bwMode="auto">
          <a:xfrm>
            <a:off x="2223579" y="4017972"/>
            <a:ext cx="7744839" cy="207069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1B82E68-5B71-9E6B-2D89-5D6406C84FF1}"/>
              </a:ext>
            </a:extLst>
          </p:cNvPr>
          <p:cNvSpPr txBox="1"/>
          <p:nvPr/>
        </p:nvSpPr>
        <p:spPr>
          <a:xfrm>
            <a:off x="1539300" y="6088664"/>
            <a:ext cx="9113399" cy="677108"/>
          </a:xfrm>
          <a:prstGeom prst="rect">
            <a:avLst/>
          </a:prstGeom>
          <a:noFill/>
        </p:spPr>
        <p:txBody>
          <a:bodyPr wrap="square">
            <a:spAutoFit/>
          </a:bodyPr>
          <a:lstStyle/>
          <a:p>
            <a:pPr algn="ctr"/>
            <a:r>
              <a:rPr lang="en-US" altLang="ja-JP" sz="2000" b="1" i="1" dirty="0">
                <a:latin typeface="+mj-lt"/>
              </a:rPr>
              <a:t>NEUROG3</a:t>
            </a:r>
            <a:r>
              <a:rPr lang="ja-JP" altLang="en-US" sz="2000" b="1" dirty="0">
                <a:latin typeface="+mj-lt"/>
              </a:rPr>
              <a:t>を強制的に誘導発現</a:t>
            </a:r>
            <a:r>
              <a:rPr lang="ja-JP" altLang="en-US" sz="2000" dirty="0"/>
              <a:t>させることにより、</a:t>
            </a:r>
            <a:r>
              <a:rPr lang="en-US" altLang="ja-JP" sz="2000" dirty="0"/>
              <a:t>EEC</a:t>
            </a:r>
            <a:r>
              <a:rPr lang="ja-JP" altLang="en-US" sz="2000" dirty="0"/>
              <a:t>細胞への強力な分化誘導を達成</a:t>
            </a:r>
            <a:r>
              <a:rPr lang="ja-JP" altLang="en-US" dirty="0"/>
              <a:t>（試しに自分でも作成中）</a:t>
            </a:r>
            <a:endParaRPr lang="ja-JP" altLang="en-US" sz="2000" dirty="0"/>
          </a:p>
        </p:txBody>
      </p:sp>
      <p:sp>
        <p:nvSpPr>
          <p:cNvPr id="5" name="テキスト ボックス 4">
            <a:extLst>
              <a:ext uri="{FF2B5EF4-FFF2-40B4-BE49-F238E27FC236}">
                <a16:creationId xmlns:a16="http://schemas.microsoft.com/office/drawing/2014/main" id="{A296B10C-3F15-602D-382E-2B5DB0937792}"/>
              </a:ext>
            </a:extLst>
          </p:cNvPr>
          <p:cNvSpPr txBox="1"/>
          <p:nvPr/>
        </p:nvSpPr>
        <p:spPr>
          <a:xfrm>
            <a:off x="1304150" y="3581132"/>
            <a:ext cx="9496118" cy="369332"/>
          </a:xfrm>
          <a:prstGeom prst="rect">
            <a:avLst/>
          </a:prstGeom>
          <a:noFill/>
        </p:spPr>
        <p:txBody>
          <a:bodyPr wrap="square">
            <a:spAutoFit/>
          </a:bodyPr>
          <a:lstStyle/>
          <a:p>
            <a:r>
              <a:rPr lang="en-US" altLang="ja-JP" b="1" i="1" dirty="0">
                <a:solidFill>
                  <a:schemeClr val="accent2"/>
                </a:solidFill>
                <a:latin typeface="+mj-lt"/>
              </a:rPr>
              <a:t>NEUROG3</a:t>
            </a:r>
            <a:r>
              <a:rPr lang="ja-JP" altLang="en-US" b="1" i="1" dirty="0">
                <a:solidFill>
                  <a:schemeClr val="accent2"/>
                </a:solidFill>
                <a:latin typeface="+mj-lt"/>
              </a:rPr>
              <a:t>強制発現オルガノイド</a:t>
            </a:r>
            <a:r>
              <a:rPr lang="ja-JP" altLang="en-US" sz="1600" i="1" dirty="0"/>
              <a:t>（</a:t>
            </a:r>
            <a:r>
              <a:rPr lang="en-US" altLang="ja-JP" sz="1600" i="1" dirty="0"/>
              <a:t>AAVS1</a:t>
            </a:r>
            <a:r>
              <a:rPr lang="ja-JP" altLang="en-US" sz="1600" dirty="0"/>
              <a:t>領域に</a:t>
            </a:r>
            <a:r>
              <a:rPr lang="en-US" altLang="ja-JP" sz="1600" dirty="0">
                <a:latin typeface="+mj-lt"/>
              </a:rPr>
              <a:t>inducible </a:t>
            </a:r>
            <a:r>
              <a:rPr lang="en-US" altLang="ja-JP" sz="1600" i="1" dirty="0">
                <a:latin typeface="+mj-lt"/>
              </a:rPr>
              <a:t>NEUROG3</a:t>
            </a:r>
            <a:r>
              <a:rPr lang="en-US" altLang="ja-JP" sz="1600" dirty="0">
                <a:latin typeface="+mj-lt"/>
              </a:rPr>
              <a:t> expression cassette</a:t>
            </a:r>
            <a:r>
              <a:rPr lang="ja-JP" altLang="en-US" sz="1600" dirty="0"/>
              <a:t>をノックイン）</a:t>
            </a:r>
          </a:p>
        </p:txBody>
      </p:sp>
      <p:sp>
        <p:nvSpPr>
          <p:cNvPr id="4" name="テキスト ボックス 3">
            <a:extLst>
              <a:ext uri="{FF2B5EF4-FFF2-40B4-BE49-F238E27FC236}">
                <a16:creationId xmlns:a16="http://schemas.microsoft.com/office/drawing/2014/main" id="{32DBD7B9-D895-6F79-B975-50D3204438F9}"/>
              </a:ext>
            </a:extLst>
          </p:cNvPr>
          <p:cNvSpPr txBox="1"/>
          <p:nvPr/>
        </p:nvSpPr>
        <p:spPr>
          <a:xfrm>
            <a:off x="1304150" y="3144292"/>
            <a:ext cx="10074509" cy="369332"/>
          </a:xfrm>
          <a:prstGeom prst="rect">
            <a:avLst/>
          </a:prstGeom>
          <a:noFill/>
        </p:spPr>
        <p:txBody>
          <a:bodyPr wrap="square">
            <a:spAutoFit/>
          </a:bodyPr>
          <a:lstStyle/>
          <a:p>
            <a:r>
              <a:rPr lang="ja-JP" altLang="en-US" i="1" dirty="0"/>
              <a:t>ヒトにおいて、</a:t>
            </a:r>
            <a:r>
              <a:rPr lang="en-US" altLang="ja-JP" dirty="0"/>
              <a:t>EEC cell</a:t>
            </a:r>
            <a:r>
              <a:rPr lang="ja-JP" altLang="en-US" i="1" dirty="0"/>
              <a:t>のような</a:t>
            </a:r>
            <a:r>
              <a:rPr lang="en-US" altLang="ja-JP" dirty="0"/>
              <a:t>rare population</a:t>
            </a:r>
            <a:r>
              <a:rPr lang="ja-JP" altLang="en-US" i="1" dirty="0"/>
              <a:t>の細胞解析を行う場合、オルガノイドが強力なツールとなりうる。</a:t>
            </a:r>
            <a:endParaRPr lang="ja-JP" altLang="en-US" dirty="0"/>
          </a:p>
        </p:txBody>
      </p:sp>
      <p:sp>
        <p:nvSpPr>
          <p:cNvPr id="9" name="テキスト ボックス 8">
            <a:extLst>
              <a:ext uri="{FF2B5EF4-FFF2-40B4-BE49-F238E27FC236}">
                <a16:creationId xmlns:a16="http://schemas.microsoft.com/office/drawing/2014/main" id="{6F54B714-4336-FB6F-91CB-6699EC27838E}"/>
              </a:ext>
            </a:extLst>
          </p:cNvPr>
          <p:cNvSpPr txBox="1"/>
          <p:nvPr/>
        </p:nvSpPr>
        <p:spPr>
          <a:xfrm>
            <a:off x="9173211" y="65166"/>
            <a:ext cx="3018789" cy="338554"/>
          </a:xfrm>
          <a:prstGeom prst="rect">
            <a:avLst/>
          </a:prstGeom>
          <a:noFill/>
        </p:spPr>
        <p:txBody>
          <a:bodyPr wrap="square">
            <a:spAutoFit/>
          </a:bodyPr>
          <a:lstStyle/>
          <a:p>
            <a:r>
              <a:rPr lang="en-US" altLang="ja-JP" sz="1600" dirty="0"/>
              <a:t>J </a:t>
            </a:r>
            <a:r>
              <a:rPr lang="en-US" altLang="ja-JP" sz="1600" dirty="0" err="1"/>
              <a:t>Beumer</a:t>
            </a:r>
            <a:r>
              <a:rPr lang="en-US" altLang="ja-JP" sz="1600" dirty="0"/>
              <a:t> et al., </a:t>
            </a:r>
            <a:r>
              <a:rPr lang="en-US" altLang="ja-JP" sz="1600" i="1" dirty="0">
                <a:effectLst/>
              </a:rPr>
              <a:t>Cell,</a:t>
            </a:r>
            <a:r>
              <a:rPr lang="en-US" altLang="ja-JP" sz="1600" dirty="0"/>
              <a:t> </a:t>
            </a:r>
            <a:r>
              <a:rPr lang="en-US" altLang="ja-JP" sz="1600" b="1" dirty="0">
                <a:effectLst/>
                <a:latin typeface="+mj-lt"/>
              </a:rPr>
              <a:t>181 </a:t>
            </a:r>
            <a:r>
              <a:rPr lang="en-US" altLang="ja-JP" sz="1600" dirty="0"/>
              <a:t>(2020)</a:t>
            </a:r>
            <a:endParaRPr lang="ja-JP" altLang="en-US" sz="1600" dirty="0"/>
          </a:p>
        </p:txBody>
      </p:sp>
    </p:spTree>
    <p:extLst>
      <p:ext uri="{BB962C8B-B14F-4D97-AF65-F5344CB8AC3E}">
        <p14:creationId xmlns:p14="http://schemas.microsoft.com/office/powerpoint/2010/main" val="768569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67021D61-06A9-42F0-44F0-E4C2FF3AC510}"/>
              </a:ext>
            </a:extLst>
          </p:cNvPr>
          <p:cNvGrpSpPr>
            <a:grpSpLocks noChangeAspect="1"/>
          </p:cNvGrpSpPr>
          <p:nvPr/>
        </p:nvGrpSpPr>
        <p:grpSpPr>
          <a:xfrm>
            <a:off x="97353" y="157018"/>
            <a:ext cx="3548256" cy="6061611"/>
            <a:chOff x="852294" y="85725"/>
            <a:chExt cx="3512630" cy="6000750"/>
          </a:xfrm>
        </p:grpSpPr>
        <p:pic>
          <p:nvPicPr>
            <p:cNvPr id="5" name="Picture 6">
              <a:extLst>
                <a:ext uri="{FF2B5EF4-FFF2-40B4-BE49-F238E27FC236}">
                  <a16:creationId xmlns:a16="http://schemas.microsoft.com/office/drawing/2014/main" id="{A2D759F3-0807-4755-5986-D6BF0B634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709"/>
            <a:stretch/>
          </p:blipFill>
          <p:spPr bwMode="auto">
            <a:xfrm>
              <a:off x="852294" y="85725"/>
              <a:ext cx="3512630" cy="60007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7CBE4EE4-A047-B3F6-B302-47940A095D90}"/>
                </a:ext>
              </a:extLst>
            </p:cNvPr>
            <p:cNvSpPr/>
            <p:nvPr/>
          </p:nvSpPr>
          <p:spPr>
            <a:xfrm>
              <a:off x="963860" y="85725"/>
              <a:ext cx="268532" cy="247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1C2B6445-CF54-99EA-9E68-38E89D677994}"/>
              </a:ext>
            </a:extLst>
          </p:cNvPr>
          <p:cNvSpPr/>
          <p:nvPr/>
        </p:nvSpPr>
        <p:spPr>
          <a:xfrm>
            <a:off x="509287" y="2785918"/>
            <a:ext cx="292100" cy="381000"/>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C5198DD-E6E1-1427-870E-223719E3515A}"/>
              </a:ext>
            </a:extLst>
          </p:cNvPr>
          <p:cNvSpPr/>
          <p:nvPr/>
        </p:nvSpPr>
        <p:spPr>
          <a:xfrm>
            <a:off x="509287" y="3909868"/>
            <a:ext cx="292100" cy="381000"/>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45E0966-A5DE-2882-B5DA-4365B1FAC3CC}"/>
              </a:ext>
            </a:extLst>
          </p:cNvPr>
          <p:cNvSpPr/>
          <p:nvPr/>
        </p:nvSpPr>
        <p:spPr>
          <a:xfrm>
            <a:off x="509287" y="5033818"/>
            <a:ext cx="292100" cy="381000"/>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5AF5A6E-E0E6-847A-9139-E778B5B13AA9}"/>
              </a:ext>
            </a:extLst>
          </p:cNvPr>
          <p:cNvSpPr/>
          <p:nvPr/>
        </p:nvSpPr>
        <p:spPr>
          <a:xfrm>
            <a:off x="2671030" y="5055754"/>
            <a:ext cx="292100" cy="5715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AD73609-6528-8554-DB1D-29D20215D8DA}"/>
              </a:ext>
            </a:extLst>
          </p:cNvPr>
          <p:cNvSpPr/>
          <p:nvPr/>
        </p:nvSpPr>
        <p:spPr>
          <a:xfrm>
            <a:off x="2671030" y="3757468"/>
            <a:ext cx="292100" cy="5715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B15EC82-E44F-5F2A-542F-107029D03689}"/>
              </a:ext>
            </a:extLst>
          </p:cNvPr>
          <p:cNvSpPr/>
          <p:nvPr/>
        </p:nvSpPr>
        <p:spPr>
          <a:xfrm>
            <a:off x="2671030" y="2614468"/>
            <a:ext cx="292100" cy="4826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9EEB60B-21AB-3176-2033-FC0BEF475FC3}"/>
              </a:ext>
            </a:extLst>
          </p:cNvPr>
          <p:cNvSpPr/>
          <p:nvPr/>
        </p:nvSpPr>
        <p:spPr>
          <a:xfrm>
            <a:off x="3499559" y="4980709"/>
            <a:ext cx="169618" cy="311727"/>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25A4937-5103-4456-4A9D-518F506A18F1}"/>
              </a:ext>
            </a:extLst>
          </p:cNvPr>
          <p:cNvSpPr/>
          <p:nvPr/>
        </p:nvSpPr>
        <p:spPr>
          <a:xfrm>
            <a:off x="3499559" y="5414818"/>
            <a:ext cx="169618" cy="311727"/>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4B4D3EF-E8FF-0185-548C-3C83AC7B3DDA}"/>
              </a:ext>
            </a:extLst>
          </p:cNvPr>
          <p:cNvSpPr txBox="1"/>
          <p:nvPr/>
        </p:nvSpPr>
        <p:spPr>
          <a:xfrm>
            <a:off x="3669177" y="4958059"/>
            <a:ext cx="1935646" cy="338554"/>
          </a:xfrm>
          <a:prstGeom prst="rect">
            <a:avLst/>
          </a:prstGeom>
          <a:noFill/>
        </p:spPr>
        <p:txBody>
          <a:bodyPr wrap="square">
            <a:spAutoFit/>
          </a:bodyPr>
          <a:lstStyle/>
          <a:p>
            <a:r>
              <a:rPr lang="ja-JP" altLang="en-US" sz="1600" b="1" dirty="0">
                <a:solidFill>
                  <a:schemeClr val="accent1"/>
                </a:solidFill>
              </a:rPr>
              <a:t>上部優位</a:t>
            </a:r>
            <a:r>
              <a:rPr lang="ja-JP" altLang="en-US" sz="1600" dirty="0"/>
              <a:t>なホルモン</a:t>
            </a:r>
          </a:p>
        </p:txBody>
      </p:sp>
      <p:sp>
        <p:nvSpPr>
          <p:cNvPr id="16" name="テキスト ボックス 15">
            <a:extLst>
              <a:ext uri="{FF2B5EF4-FFF2-40B4-BE49-F238E27FC236}">
                <a16:creationId xmlns:a16="http://schemas.microsoft.com/office/drawing/2014/main" id="{E7E352A2-559D-719B-929A-922F5D0D1E29}"/>
              </a:ext>
            </a:extLst>
          </p:cNvPr>
          <p:cNvSpPr txBox="1"/>
          <p:nvPr/>
        </p:nvSpPr>
        <p:spPr>
          <a:xfrm>
            <a:off x="3669177" y="5414818"/>
            <a:ext cx="1935646" cy="338554"/>
          </a:xfrm>
          <a:prstGeom prst="rect">
            <a:avLst/>
          </a:prstGeom>
          <a:noFill/>
        </p:spPr>
        <p:txBody>
          <a:bodyPr wrap="square">
            <a:spAutoFit/>
          </a:bodyPr>
          <a:lstStyle/>
          <a:p>
            <a:r>
              <a:rPr lang="ja-JP" altLang="en-US" sz="1600" b="1" dirty="0">
                <a:solidFill>
                  <a:schemeClr val="accent2"/>
                </a:solidFill>
              </a:rPr>
              <a:t>下部優位</a:t>
            </a:r>
            <a:r>
              <a:rPr lang="ja-JP" altLang="en-US" sz="1600" dirty="0"/>
              <a:t>なホルモン</a:t>
            </a:r>
          </a:p>
        </p:txBody>
      </p:sp>
      <p:sp>
        <p:nvSpPr>
          <p:cNvPr id="17" name="テキスト ボックス 16">
            <a:extLst>
              <a:ext uri="{FF2B5EF4-FFF2-40B4-BE49-F238E27FC236}">
                <a16:creationId xmlns:a16="http://schemas.microsoft.com/office/drawing/2014/main" id="{77BC21DD-BD50-3A0B-308F-8365F157AAFA}"/>
              </a:ext>
            </a:extLst>
          </p:cNvPr>
          <p:cNvSpPr txBox="1"/>
          <p:nvPr/>
        </p:nvSpPr>
        <p:spPr>
          <a:xfrm>
            <a:off x="1081143" y="2694002"/>
            <a:ext cx="696103" cy="276999"/>
          </a:xfrm>
          <a:prstGeom prst="rect">
            <a:avLst/>
          </a:prstGeom>
          <a:noFill/>
        </p:spPr>
        <p:txBody>
          <a:bodyPr wrap="square">
            <a:spAutoFit/>
          </a:bodyPr>
          <a:lstStyle/>
          <a:p>
            <a:pPr algn="ctr"/>
            <a:r>
              <a:rPr lang="en-US" altLang="ja-JP" sz="1200" dirty="0">
                <a:solidFill>
                  <a:schemeClr val="accent1"/>
                </a:solidFill>
                <a:highlight>
                  <a:srgbClr val="FFFFFF"/>
                </a:highlight>
                <a:latin typeface="+mj-lt"/>
              </a:rPr>
              <a:t>G cells</a:t>
            </a:r>
            <a:endParaRPr lang="ja-JP" altLang="en-US" sz="1200" dirty="0">
              <a:solidFill>
                <a:schemeClr val="accent1"/>
              </a:solidFill>
              <a:highlight>
                <a:srgbClr val="FFFFFF"/>
              </a:highlight>
              <a:latin typeface="+mj-lt"/>
            </a:endParaRPr>
          </a:p>
        </p:txBody>
      </p:sp>
      <p:sp>
        <p:nvSpPr>
          <p:cNvPr id="18" name="テキスト ボックス 17">
            <a:extLst>
              <a:ext uri="{FF2B5EF4-FFF2-40B4-BE49-F238E27FC236}">
                <a16:creationId xmlns:a16="http://schemas.microsoft.com/office/drawing/2014/main" id="{5A3645D4-0DF8-24C2-77C0-FB2246D8BF34}"/>
              </a:ext>
            </a:extLst>
          </p:cNvPr>
          <p:cNvSpPr txBox="1"/>
          <p:nvPr/>
        </p:nvSpPr>
        <p:spPr>
          <a:xfrm>
            <a:off x="1081143" y="3904384"/>
            <a:ext cx="696103" cy="276999"/>
          </a:xfrm>
          <a:prstGeom prst="rect">
            <a:avLst/>
          </a:prstGeom>
          <a:noFill/>
        </p:spPr>
        <p:txBody>
          <a:bodyPr wrap="square">
            <a:spAutoFit/>
          </a:bodyPr>
          <a:lstStyle/>
          <a:p>
            <a:pPr algn="ctr"/>
            <a:r>
              <a:rPr lang="en-US" altLang="ja-JP" sz="1200" dirty="0">
                <a:solidFill>
                  <a:schemeClr val="accent1"/>
                </a:solidFill>
                <a:highlight>
                  <a:srgbClr val="FFFFFF"/>
                </a:highlight>
                <a:latin typeface="+mj-lt"/>
              </a:rPr>
              <a:t>I cells</a:t>
            </a:r>
            <a:endParaRPr lang="ja-JP" altLang="en-US" sz="1200" dirty="0">
              <a:solidFill>
                <a:schemeClr val="accent1"/>
              </a:solidFill>
              <a:highlight>
                <a:srgbClr val="FFFFFF"/>
              </a:highlight>
              <a:latin typeface="+mj-lt"/>
            </a:endParaRPr>
          </a:p>
        </p:txBody>
      </p:sp>
      <p:sp>
        <p:nvSpPr>
          <p:cNvPr id="19" name="テキスト ボックス 18">
            <a:extLst>
              <a:ext uri="{FF2B5EF4-FFF2-40B4-BE49-F238E27FC236}">
                <a16:creationId xmlns:a16="http://schemas.microsoft.com/office/drawing/2014/main" id="{ED3B4735-1AB8-2EE7-B775-7382DE6D3AFE}"/>
              </a:ext>
            </a:extLst>
          </p:cNvPr>
          <p:cNvSpPr txBox="1"/>
          <p:nvPr/>
        </p:nvSpPr>
        <p:spPr>
          <a:xfrm>
            <a:off x="1081143" y="5102468"/>
            <a:ext cx="696103" cy="276999"/>
          </a:xfrm>
          <a:prstGeom prst="rect">
            <a:avLst/>
          </a:prstGeom>
          <a:noFill/>
        </p:spPr>
        <p:txBody>
          <a:bodyPr wrap="square">
            <a:spAutoFit/>
          </a:bodyPr>
          <a:lstStyle/>
          <a:p>
            <a:pPr algn="ctr"/>
            <a:r>
              <a:rPr lang="en-US" altLang="ja-JP" sz="1200" dirty="0">
                <a:solidFill>
                  <a:schemeClr val="accent1"/>
                </a:solidFill>
                <a:highlight>
                  <a:srgbClr val="FFFFFF"/>
                </a:highlight>
                <a:latin typeface="+mj-lt"/>
              </a:rPr>
              <a:t>M cells</a:t>
            </a:r>
            <a:endParaRPr lang="ja-JP" altLang="en-US" sz="1200" dirty="0">
              <a:solidFill>
                <a:schemeClr val="accent1"/>
              </a:solidFill>
              <a:highlight>
                <a:srgbClr val="FFFFFF"/>
              </a:highlight>
              <a:latin typeface="+mj-lt"/>
            </a:endParaRPr>
          </a:p>
        </p:txBody>
      </p:sp>
      <p:sp>
        <p:nvSpPr>
          <p:cNvPr id="20" name="テキスト ボックス 19">
            <a:extLst>
              <a:ext uri="{FF2B5EF4-FFF2-40B4-BE49-F238E27FC236}">
                <a16:creationId xmlns:a16="http://schemas.microsoft.com/office/drawing/2014/main" id="{5F467C0F-FEFE-C92C-E736-7903EB2009C5}"/>
              </a:ext>
            </a:extLst>
          </p:cNvPr>
          <p:cNvSpPr txBox="1"/>
          <p:nvPr/>
        </p:nvSpPr>
        <p:spPr>
          <a:xfrm>
            <a:off x="2899279" y="2694002"/>
            <a:ext cx="696103" cy="276999"/>
          </a:xfrm>
          <a:prstGeom prst="rect">
            <a:avLst/>
          </a:prstGeom>
          <a:noFill/>
        </p:spPr>
        <p:txBody>
          <a:bodyPr wrap="square">
            <a:spAutoFit/>
          </a:bodyPr>
          <a:lstStyle/>
          <a:p>
            <a:pPr algn="ctr"/>
            <a:r>
              <a:rPr lang="en-US" altLang="ja-JP" sz="1200" dirty="0">
                <a:solidFill>
                  <a:schemeClr val="accent2"/>
                </a:solidFill>
                <a:highlight>
                  <a:srgbClr val="FFFFFF"/>
                </a:highlight>
                <a:latin typeface="+mj-lt"/>
              </a:rPr>
              <a:t>N cells</a:t>
            </a:r>
            <a:endParaRPr lang="ja-JP" altLang="en-US" sz="1200" dirty="0">
              <a:solidFill>
                <a:schemeClr val="accent2"/>
              </a:solidFill>
              <a:highlight>
                <a:srgbClr val="FFFFFF"/>
              </a:highlight>
              <a:latin typeface="+mj-lt"/>
            </a:endParaRPr>
          </a:p>
        </p:txBody>
      </p:sp>
      <p:sp>
        <p:nvSpPr>
          <p:cNvPr id="21" name="テキスト ボックス 20">
            <a:extLst>
              <a:ext uri="{FF2B5EF4-FFF2-40B4-BE49-F238E27FC236}">
                <a16:creationId xmlns:a16="http://schemas.microsoft.com/office/drawing/2014/main" id="{C43FA74A-4ABA-E1E6-B119-8DAED15D190E}"/>
              </a:ext>
            </a:extLst>
          </p:cNvPr>
          <p:cNvSpPr txBox="1"/>
          <p:nvPr/>
        </p:nvSpPr>
        <p:spPr>
          <a:xfrm>
            <a:off x="2899279" y="3904384"/>
            <a:ext cx="696103" cy="276999"/>
          </a:xfrm>
          <a:prstGeom prst="rect">
            <a:avLst/>
          </a:prstGeom>
          <a:noFill/>
        </p:spPr>
        <p:txBody>
          <a:bodyPr wrap="square">
            <a:spAutoFit/>
          </a:bodyPr>
          <a:lstStyle/>
          <a:p>
            <a:pPr algn="ctr"/>
            <a:r>
              <a:rPr lang="en-US" altLang="ja-JP" sz="1200" dirty="0">
                <a:solidFill>
                  <a:schemeClr val="accent2"/>
                </a:solidFill>
                <a:highlight>
                  <a:srgbClr val="FFFFFF"/>
                </a:highlight>
                <a:latin typeface="+mj-lt"/>
              </a:rPr>
              <a:t>L cells</a:t>
            </a:r>
            <a:endParaRPr lang="ja-JP" altLang="en-US" sz="1200" dirty="0">
              <a:solidFill>
                <a:schemeClr val="accent2"/>
              </a:solidFill>
              <a:highlight>
                <a:srgbClr val="FFFFFF"/>
              </a:highlight>
              <a:latin typeface="+mj-lt"/>
            </a:endParaRPr>
          </a:p>
        </p:txBody>
      </p:sp>
      <p:sp>
        <p:nvSpPr>
          <p:cNvPr id="22" name="テキスト ボックス 21">
            <a:extLst>
              <a:ext uri="{FF2B5EF4-FFF2-40B4-BE49-F238E27FC236}">
                <a16:creationId xmlns:a16="http://schemas.microsoft.com/office/drawing/2014/main" id="{EBB47B17-6BD7-2DEE-5921-C55C1A7D318C}"/>
              </a:ext>
            </a:extLst>
          </p:cNvPr>
          <p:cNvSpPr txBox="1"/>
          <p:nvPr/>
        </p:nvSpPr>
        <p:spPr>
          <a:xfrm>
            <a:off x="2899279" y="5102468"/>
            <a:ext cx="696103" cy="276999"/>
          </a:xfrm>
          <a:prstGeom prst="rect">
            <a:avLst/>
          </a:prstGeom>
          <a:noFill/>
        </p:spPr>
        <p:txBody>
          <a:bodyPr wrap="square">
            <a:spAutoFit/>
          </a:bodyPr>
          <a:lstStyle/>
          <a:p>
            <a:pPr algn="ctr"/>
            <a:r>
              <a:rPr lang="en-US" altLang="ja-JP" sz="1200" dirty="0">
                <a:solidFill>
                  <a:schemeClr val="accent2"/>
                </a:solidFill>
                <a:highlight>
                  <a:srgbClr val="FFFFFF"/>
                </a:highlight>
                <a:latin typeface="+mj-lt"/>
              </a:rPr>
              <a:t>L cells</a:t>
            </a:r>
            <a:endParaRPr lang="ja-JP" altLang="en-US" sz="1200" dirty="0">
              <a:solidFill>
                <a:schemeClr val="accent2"/>
              </a:solidFill>
              <a:highlight>
                <a:srgbClr val="FFFFFF"/>
              </a:highlight>
              <a:latin typeface="+mj-lt"/>
            </a:endParaRPr>
          </a:p>
        </p:txBody>
      </p:sp>
      <p:sp>
        <p:nvSpPr>
          <p:cNvPr id="23" name="テキスト ボックス 22">
            <a:extLst>
              <a:ext uri="{FF2B5EF4-FFF2-40B4-BE49-F238E27FC236}">
                <a16:creationId xmlns:a16="http://schemas.microsoft.com/office/drawing/2014/main" id="{2FFF771B-EC43-43EA-279D-682494E0903B}"/>
              </a:ext>
            </a:extLst>
          </p:cNvPr>
          <p:cNvSpPr txBox="1"/>
          <p:nvPr/>
        </p:nvSpPr>
        <p:spPr>
          <a:xfrm>
            <a:off x="-71329" y="6363673"/>
            <a:ext cx="4978276" cy="369332"/>
          </a:xfrm>
          <a:prstGeom prst="rect">
            <a:avLst/>
          </a:prstGeom>
          <a:noFill/>
        </p:spPr>
        <p:txBody>
          <a:bodyPr wrap="square">
            <a:spAutoFit/>
          </a:bodyPr>
          <a:lstStyle/>
          <a:p>
            <a:pPr algn="ctr"/>
            <a:r>
              <a:rPr lang="ja-JP" altLang="en-US" b="1" dirty="0"/>
              <a:t>分泌ホルモンの部位差</a:t>
            </a:r>
            <a:r>
              <a:rPr lang="ja-JP" altLang="en-US" dirty="0"/>
              <a:t>が観察（遺伝子発現）</a:t>
            </a:r>
            <a:endParaRPr lang="en-US" altLang="ja-JP" dirty="0"/>
          </a:p>
        </p:txBody>
      </p:sp>
      <p:sp>
        <p:nvSpPr>
          <p:cNvPr id="24" name="テキスト ボックス 23">
            <a:extLst>
              <a:ext uri="{FF2B5EF4-FFF2-40B4-BE49-F238E27FC236}">
                <a16:creationId xmlns:a16="http://schemas.microsoft.com/office/drawing/2014/main" id="{999562EA-045B-0F2B-F1D2-EE8EBF71E37F}"/>
              </a:ext>
            </a:extLst>
          </p:cNvPr>
          <p:cNvSpPr txBox="1"/>
          <p:nvPr/>
        </p:nvSpPr>
        <p:spPr>
          <a:xfrm>
            <a:off x="6442916" y="6363673"/>
            <a:ext cx="5370393" cy="369332"/>
          </a:xfrm>
          <a:prstGeom prst="rect">
            <a:avLst/>
          </a:prstGeom>
          <a:noFill/>
        </p:spPr>
        <p:txBody>
          <a:bodyPr wrap="square">
            <a:spAutoFit/>
          </a:bodyPr>
          <a:lstStyle/>
          <a:p>
            <a:pPr algn="ctr"/>
            <a:r>
              <a:rPr lang="ja-JP" altLang="en-US" b="1" dirty="0"/>
              <a:t>分泌ホルモンの部位差</a:t>
            </a:r>
            <a:r>
              <a:rPr lang="ja-JP" altLang="en-US" dirty="0"/>
              <a:t>が観察（</a:t>
            </a:r>
            <a:r>
              <a:rPr lang="en-US" altLang="ja-JP" dirty="0"/>
              <a:t>Secretome</a:t>
            </a:r>
            <a:r>
              <a:rPr lang="ja-JP" altLang="en-US" dirty="0"/>
              <a:t>）</a:t>
            </a:r>
            <a:endParaRPr lang="en-US" altLang="ja-JP" dirty="0"/>
          </a:p>
        </p:txBody>
      </p:sp>
      <p:sp>
        <p:nvSpPr>
          <p:cNvPr id="25" name="テキスト ボックス 24">
            <a:extLst>
              <a:ext uri="{FF2B5EF4-FFF2-40B4-BE49-F238E27FC236}">
                <a16:creationId xmlns:a16="http://schemas.microsoft.com/office/drawing/2014/main" id="{B95D35B0-4C70-32B6-AA63-FCFB212BAA13}"/>
              </a:ext>
            </a:extLst>
          </p:cNvPr>
          <p:cNvSpPr txBox="1"/>
          <p:nvPr/>
        </p:nvSpPr>
        <p:spPr>
          <a:xfrm>
            <a:off x="6096000" y="389983"/>
            <a:ext cx="5370393" cy="369332"/>
          </a:xfrm>
          <a:prstGeom prst="rect">
            <a:avLst/>
          </a:prstGeom>
          <a:noFill/>
        </p:spPr>
        <p:txBody>
          <a:bodyPr wrap="square">
            <a:spAutoFit/>
          </a:bodyPr>
          <a:lstStyle/>
          <a:p>
            <a:pPr algn="ctr"/>
            <a:r>
              <a:rPr lang="en-US" altLang="ja-JP" b="1" dirty="0">
                <a:latin typeface="+mj-lt"/>
              </a:rPr>
              <a:t>EEC cell-rich</a:t>
            </a:r>
            <a:r>
              <a:rPr lang="ja-JP" altLang="en-US" b="1" dirty="0">
                <a:latin typeface="+mj-lt"/>
              </a:rPr>
              <a:t>オルガノイドを用いた</a:t>
            </a:r>
            <a:r>
              <a:rPr lang="en-US" altLang="ja-JP" b="1" dirty="0">
                <a:latin typeface="+mj-lt"/>
              </a:rPr>
              <a:t>Secretome</a:t>
            </a:r>
            <a:r>
              <a:rPr lang="ja-JP" altLang="en-US" b="1" dirty="0">
                <a:latin typeface="+mj-lt"/>
              </a:rPr>
              <a:t>解析</a:t>
            </a:r>
            <a:endParaRPr lang="en-US" altLang="ja-JP" b="1" dirty="0">
              <a:latin typeface="+mj-lt"/>
            </a:endParaRPr>
          </a:p>
        </p:txBody>
      </p:sp>
      <p:sp>
        <p:nvSpPr>
          <p:cNvPr id="26" name="テキスト ボックス 25">
            <a:extLst>
              <a:ext uri="{FF2B5EF4-FFF2-40B4-BE49-F238E27FC236}">
                <a16:creationId xmlns:a16="http://schemas.microsoft.com/office/drawing/2014/main" id="{88A4587C-5537-B4D2-EC1E-971EACEA4A0E}"/>
              </a:ext>
            </a:extLst>
          </p:cNvPr>
          <p:cNvSpPr txBox="1"/>
          <p:nvPr/>
        </p:nvSpPr>
        <p:spPr>
          <a:xfrm>
            <a:off x="6147181" y="829621"/>
            <a:ext cx="2670959" cy="338554"/>
          </a:xfrm>
          <a:prstGeom prst="rect">
            <a:avLst/>
          </a:prstGeom>
          <a:noFill/>
        </p:spPr>
        <p:txBody>
          <a:bodyPr wrap="square">
            <a:spAutoFit/>
          </a:bodyPr>
          <a:lstStyle/>
          <a:p>
            <a:pPr algn="ctr"/>
            <a:r>
              <a:rPr lang="ja-JP" altLang="en-US" sz="1600" b="1" dirty="0">
                <a:solidFill>
                  <a:schemeClr val="accent1"/>
                </a:solidFill>
                <a:latin typeface="+mj-lt"/>
              </a:rPr>
              <a:t>上部</a:t>
            </a:r>
            <a:r>
              <a:rPr lang="en-US" altLang="ja-JP" sz="1600" b="1" dirty="0">
                <a:latin typeface="+mj-lt"/>
              </a:rPr>
              <a:t>EEC-rich</a:t>
            </a:r>
            <a:r>
              <a:rPr lang="ja-JP" altLang="en-US" sz="1600" b="1" dirty="0">
                <a:latin typeface="+mj-lt"/>
              </a:rPr>
              <a:t>オルガノイド</a:t>
            </a:r>
            <a:endParaRPr lang="en-US" altLang="ja-JP" sz="1600" b="1" dirty="0">
              <a:latin typeface="+mj-lt"/>
            </a:endParaRPr>
          </a:p>
        </p:txBody>
      </p:sp>
      <p:sp>
        <p:nvSpPr>
          <p:cNvPr id="27" name="テキスト ボックス 26">
            <a:extLst>
              <a:ext uri="{FF2B5EF4-FFF2-40B4-BE49-F238E27FC236}">
                <a16:creationId xmlns:a16="http://schemas.microsoft.com/office/drawing/2014/main" id="{A35C325D-29F2-0B87-6429-A6ABFC3FE99E}"/>
              </a:ext>
            </a:extLst>
          </p:cNvPr>
          <p:cNvSpPr txBox="1"/>
          <p:nvPr/>
        </p:nvSpPr>
        <p:spPr>
          <a:xfrm>
            <a:off x="9215451" y="829621"/>
            <a:ext cx="2670959" cy="338554"/>
          </a:xfrm>
          <a:prstGeom prst="rect">
            <a:avLst/>
          </a:prstGeom>
          <a:noFill/>
        </p:spPr>
        <p:txBody>
          <a:bodyPr wrap="square">
            <a:spAutoFit/>
          </a:bodyPr>
          <a:lstStyle/>
          <a:p>
            <a:pPr algn="ctr"/>
            <a:r>
              <a:rPr lang="ja-JP" altLang="en-US" sz="1600" b="1" dirty="0">
                <a:solidFill>
                  <a:schemeClr val="accent2"/>
                </a:solidFill>
                <a:latin typeface="+mj-lt"/>
              </a:rPr>
              <a:t>下部</a:t>
            </a:r>
            <a:r>
              <a:rPr lang="en-US" altLang="ja-JP" sz="1600" b="1" dirty="0">
                <a:latin typeface="+mj-lt"/>
              </a:rPr>
              <a:t>EEC-rich</a:t>
            </a:r>
            <a:r>
              <a:rPr lang="ja-JP" altLang="en-US" sz="1600" b="1" dirty="0">
                <a:latin typeface="+mj-lt"/>
              </a:rPr>
              <a:t>オルガノイド</a:t>
            </a:r>
            <a:endParaRPr lang="en-US" altLang="ja-JP" sz="1600" b="1" dirty="0">
              <a:latin typeface="+mj-lt"/>
            </a:endParaRPr>
          </a:p>
        </p:txBody>
      </p:sp>
      <p:grpSp>
        <p:nvGrpSpPr>
          <p:cNvPr id="36" name="グループ化 35">
            <a:extLst>
              <a:ext uri="{FF2B5EF4-FFF2-40B4-BE49-F238E27FC236}">
                <a16:creationId xmlns:a16="http://schemas.microsoft.com/office/drawing/2014/main" id="{8FFC5D2D-5E39-A62B-B900-DAF35784F4BD}"/>
              </a:ext>
            </a:extLst>
          </p:cNvPr>
          <p:cNvGrpSpPr>
            <a:grpSpLocks noChangeAspect="1"/>
          </p:cNvGrpSpPr>
          <p:nvPr/>
        </p:nvGrpSpPr>
        <p:grpSpPr>
          <a:xfrm>
            <a:off x="5262855" y="947491"/>
            <a:ext cx="6831792" cy="5178365"/>
            <a:chOff x="5262855" y="947491"/>
            <a:chExt cx="6831792" cy="5178365"/>
          </a:xfrm>
        </p:grpSpPr>
        <p:grpSp>
          <p:nvGrpSpPr>
            <p:cNvPr id="3" name="グループ化 2">
              <a:extLst>
                <a:ext uri="{FF2B5EF4-FFF2-40B4-BE49-F238E27FC236}">
                  <a16:creationId xmlns:a16="http://schemas.microsoft.com/office/drawing/2014/main" id="{6D3530B7-B870-09AA-093B-C4A122C63BB9}"/>
                </a:ext>
              </a:extLst>
            </p:cNvPr>
            <p:cNvGrpSpPr>
              <a:grpSpLocks noChangeAspect="1"/>
            </p:cNvGrpSpPr>
            <p:nvPr/>
          </p:nvGrpSpPr>
          <p:grpSpPr>
            <a:xfrm>
              <a:off x="5262855" y="947491"/>
              <a:ext cx="6831792" cy="5178365"/>
              <a:chOff x="3176180" y="1063659"/>
              <a:chExt cx="6076173" cy="4605621"/>
            </a:xfrm>
          </p:grpSpPr>
          <p:pic>
            <p:nvPicPr>
              <p:cNvPr id="1026" name="Picture 2">
                <a:extLst>
                  <a:ext uri="{FF2B5EF4-FFF2-40B4-BE49-F238E27FC236}">
                    <a16:creationId xmlns:a16="http://schemas.microsoft.com/office/drawing/2014/main" id="{CE05F64C-5D79-5726-7B8C-F89D1F21D2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r="30846"/>
              <a:stretch/>
            </p:blipFill>
            <p:spPr bwMode="auto">
              <a:xfrm>
                <a:off x="3283478" y="1188720"/>
                <a:ext cx="5968875" cy="448056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9DD2F2E8-A381-C0F4-9DC8-CE4C1DE8B361}"/>
                  </a:ext>
                </a:extLst>
              </p:cNvPr>
              <p:cNvSpPr/>
              <p:nvPr/>
            </p:nvSpPr>
            <p:spPr>
              <a:xfrm>
                <a:off x="3176180" y="1063659"/>
                <a:ext cx="420459" cy="2501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正方形/長方形 27">
              <a:extLst>
                <a:ext uri="{FF2B5EF4-FFF2-40B4-BE49-F238E27FC236}">
                  <a16:creationId xmlns:a16="http://schemas.microsoft.com/office/drawing/2014/main" id="{703F6BC2-29CF-C7A6-DD51-952D5673945C}"/>
                </a:ext>
              </a:extLst>
            </p:cNvPr>
            <p:cNvSpPr/>
            <p:nvPr/>
          </p:nvSpPr>
          <p:spPr>
            <a:xfrm>
              <a:off x="6273297" y="1780309"/>
              <a:ext cx="358411" cy="159327"/>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25B36BE1-CC5A-3648-8C17-0048561531CF}"/>
                </a:ext>
              </a:extLst>
            </p:cNvPr>
            <p:cNvSpPr/>
            <p:nvPr/>
          </p:nvSpPr>
          <p:spPr>
            <a:xfrm>
              <a:off x="6499589" y="2255603"/>
              <a:ext cx="358411" cy="159327"/>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422FA2E-035D-BA7C-8C87-42952A520CA3}"/>
                </a:ext>
              </a:extLst>
            </p:cNvPr>
            <p:cNvSpPr/>
            <p:nvPr/>
          </p:nvSpPr>
          <p:spPr>
            <a:xfrm>
              <a:off x="6219286" y="4092906"/>
              <a:ext cx="358411" cy="159327"/>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23DAD63E-697A-B2FA-A137-65B50E9EAFB6}"/>
                </a:ext>
              </a:extLst>
            </p:cNvPr>
            <p:cNvSpPr/>
            <p:nvPr/>
          </p:nvSpPr>
          <p:spPr>
            <a:xfrm>
              <a:off x="6320383" y="4443071"/>
              <a:ext cx="537617" cy="23976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25B3A703-D460-9D33-9345-CCBFEC71E1B5}"/>
                </a:ext>
              </a:extLst>
            </p:cNvPr>
            <p:cNvSpPr/>
            <p:nvPr/>
          </p:nvSpPr>
          <p:spPr>
            <a:xfrm>
              <a:off x="9464460" y="2096276"/>
              <a:ext cx="358411" cy="15932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950F28E-B590-F963-5FEE-DF8DB23C7AE5}"/>
                </a:ext>
              </a:extLst>
            </p:cNvPr>
            <p:cNvSpPr/>
            <p:nvPr/>
          </p:nvSpPr>
          <p:spPr>
            <a:xfrm>
              <a:off x="9297118" y="4384963"/>
              <a:ext cx="358411" cy="15932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618F9D1-7E93-CEA8-FEDF-58E456BEE2DB}"/>
                </a:ext>
              </a:extLst>
            </p:cNvPr>
            <p:cNvSpPr/>
            <p:nvPr/>
          </p:nvSpPr>
          <p:spPr>
            <a:xfrm>
              <a:off x="9464460" y="4980709"/>
              <a:ext cx="270668" cy="14662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9B22EFEA-EAC6-E4BD-90BE-7C3650F261B6}"/>
                </a:ext>
              </a:extLst>
            </p:cNvPr>
            <p:cNvSpPr/>
            <p:nvPr/>
          </p:nvSpPr>
          <p:spPr>
            <a:xfrm>
              <a:off x="9936603" y="4953001"/>
              <a:ext cx="270668" cy="14662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37">
            <a:extLst>
              <a:ext uri="{FF2B5EF4-FFF2-40B4-BE49-F238E27FC236}">
                <a16:creationId xmlns:a16="http://schemas.microsoft.com/office/drawing/2014/main" id="{65E23C7A-BE55-45B2-3690-E67B81DB7FBC}"/>
              </a:ext>
            </a:extLst>
          </p:cNvPr>
          <p:cNvSpPr txBox="1"/>
          <p:nvPr/>
        </p:nvSpPr>
        <p:spPr>
          <a:xfrm>
            <a:off x="9173211" y="65166"/>
            <a:ext cx="3018789" cy="338554"/>
          </a:xfrm>
          <a:prstGeom prst="rect">
            <a:avLst/>
          </a:prstGeom>
          <a:noFill/>
        </p:spPr>
        <p:txBody>
          <a:bodyPr wrap="square">
            <a:spAutoFit/>
          </a:bodyPr>
          <a:lstStyle/>
          <a:p>
            <a:r>
              <a:rPr lang="en-US" altLang="ja-JP" sz="1600" dirty="0"/>
              <a:t>J </a:t>
            </a:r>
            <a:r>
              <a:rPr lang="en-US" altLang="ja-JP" sz="1600" dirty="0" err="1"/>
              <a:t>Beumer</a:t>
            </a:r>
            <a:r>
              <a:rPr lang="en-US" altLang="ja-JP" sz="1600" dirty="0"/>
              <a:t> et al., </a:t>
            </a:r>
            <a:r>
              <a:rPr lang="en-US" altLang="ja-JP" sz="1600" i="1" dirty="0">
                <a:effectLst/>
              </a:rPr>
              <a:t>Cell,</a:t>
            </a:r>
            <a:r>
              <a:rPr lang="en-US" altLang="ja-JP" sz="1600" dirty="0"/>
              <a:t> </a:t>
            </a:r>
            <a:r>
              <a:rPr lang="en-US" altLang="ja-JP" sz="1600" b="1" dirty="0">
                <a:effectLst/>
                <a:latin typeface="+mj-lt"/>
              </a:rPr>
              <a:t>181 </a:t>
            </a:r>
            <a:r>
              <a:rPr lang="en-US" altLang="ja-JP" sz="1600" dirty="0"/>
              <a:t>(2020)</a:t>
            </a:r>
            <a:endParaRPr lang="ja-JP" altLang="en-US" sz="1600" dirty="0"/>
          </a:p>
        </p:txBody>
      </p:sp>
    </p:spTree>
    <p:extLst>
      <p:ext uri="{BB962C8B-B14F-4D97-AF65-F5344CB8AC3E}">
        <p14:creationId xmlns:p14="http://schemas.microsoft.com/office/powerpoint/2010/main" val="145054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25A0B42D-D61D-BFE3-C09B-138F3D41AD30}"/>
              </a:ext>
            </a:extLst>
          </p:cNvPr>
          <p:cNvGrpSpPr>
            <a:grpSpLocks noChangeAspect="1"/>
          </p:cNvGrpSpPr>
          <p:nvPr/>
        </p:nvGrpSpPr>
        <p:grpSpPr>
          <a:xfrm>
            <a:off x="6096000" y="301533"/>
            <a:ext cx="5228855" cy="5557400"/>
            <a:chOff x="7139365" y="2633178"/>
            <a:chExt cx="3933327" cy="4180470"/>
          </a:xfrm>
        </p:grpSpPr>
        <p:grpSp>
          <p:nvGrpSpPr>
            <p:cNvPr id="6" name="グループ化 5">
              <a:extLst>
                <a:ext uri="{FF2B5EF4-FFF2-40B4-BE49-F238E27FC236}">
                  <a16:creationId xmlns:a16="http://schemas.microsoft.com/office/drawing/2014/main" id="{CD40BF58-4F67-2C3E-A390-C81117EC1D0E}"/>
                </a:ext>
              </a:extLst>
            </p:cNvPr>
            <p:cNvGrpSpPr>
              <a:grpSpLocks noChangeAspect="1"/>
            </p:cNvGrpSpPr>
            <p:nvPr/>
          </p:nvGrpSpPr>
          <p:grpSpPr>
            <a:xfrm>
              <a:off x="7139365" y="2633178"/>
              <a:ext cx="3933327" cy="4180470"/>
              <a:chOff x="7139365" y="2633178"/>
              <a:chExt cx="3933327" cy="4180470"/>
            </a:xfrm>
          </p:grpSpPr>
          <p:pic>
            <p:nvPicPr>
              <p:cNvPr id="3" name="Picture 4">
                <a:extLst>
                  <a:ext uri="{FF2B5EF4-FFF2-40B4-BE49-F238E27FC236}">
                    <a16:creationId xmlns:a16="http://schemas.microsoft.com/office/drawing/2014/main" id="{7A0A33D2-01C6-7B47-C98B-56BF5EF9C3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59" r="34556" b="32190"/>
              <a:stretch/>
            </p:blipFill>
            <p:spPr bwMode="auto">
              <a:xfrm>
                <a:off x="7156469" y="2633178"/>
                <a:ext cx="3916223" cy="418047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D29D8D5C-F049-CEE5-1E41-01A61993B026}"/>
                  </a:ext>
                </a:extLst>
              </p:cNvPr>
              <p:cNvSpPr/>
              <p:nvPr/>
            </p:nvSpPr>
            <p:spPr>
              <a:xfrm>
                <a:off x="7139365" y="2633178"/>
                <a:ext cx="194885" cy="1797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EC58A00-6466-D353-28E7-98FA5C16C433}"/>
                  </a:ext>
                </a:extLst>
              </p:cNvPr>
              <p:cNvSpPr/>
              <p:nvPr/>
            </p:nvSpPr>
            <p:spPr>
              <a:xfrm>
                <a:off x="8853865" y="2633178"/>
                <a:ext cx="194885" cy="1797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F7FF4120-97A0-C86A-F40D-0A1191F034DE}"/>
                </a:ext>
              </a:extLst>
            </p:cNvPr>
            <p:cNvSpPr/>
            <p:nvPr/>
          </p:nvSpPr>
          <p:spPr>
            <a:xfrm>
              <a:off x="9453940" y="6543675"/>
              <a:ext cx="1004510" cy="269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25109E76-956E-E8C8-61A2-BB7117ED00C0}"/>
              </a:ext>
            </a:extLst>
          </p:cNvPr>
          <p:cNvSpPr txBox="1"/>
          <p:nvPr/>
        </p:nvSpPr>
        <p:spPr>
          <a:xfrm>
            <a:off x="5074133" y="5910136"/>
            <a:ext cx="7117867" cy="646331"/>
          </a:xfrm>
          <a:prstGeom prst="rect">
            <a:avLst/>
          </a:prstGeom>
          <a:noFill/>
        </p:spPr>
        <p:txBody>
          <a:bodyPr wrap="square">
            <a:spAutoFit/>
          </a:bodyPr>
          <a:lstStyle/>
          <a:p>
            <a:pPr algn="ctr"/>
            <a:r>
              <a:rPr lang="ja-JP" altLang="en-US" dirty="0"/>
              <a:t>分泌ホルモンを個々に蛍光タグ付けした</a:t>
            </a:r>
            <a:r>
              <a:rPr lang="en-US" altLang="ja-JP" dirty="0"/>
              <a:t>’</a:t>
            </a:r>
            <a:r>
              <a:rPr lang="en-US" altLang="ja-JP" b="1" dirty="0">
                <a:latin typeface="+mj-lt"/>
              </a:rPr>
              <a:t>EEC-TAG’</a:t>
            </a:r>
            <a:r>
              <a:rPr lang="ja-JP" altLang="en-US" b="1" dirty="0">
                <a:latin typeface="+mj-lt"/>
              </a:rPr>
              <a:t>オルガノイド</a:t>
            </a:r>
            <a:r>
              <a:rPr lang="ja-JP" altLang="en-US" dirty="0"/>
              <a:t>を作成</a:t>
            </a:r>
            <a:endParaRPr lang="en-US" altLang="ja-JP" dirty="0"/>
          </a:p>
          <a:p>
            <a:pPr algn="ctr"/>
            <a:r>
              <a:rPr lang="ja-JP" altLang="en-US" dirty="0"/>
              <a:t>→ </a:t>
            </a:r>
            <a:r>
              <a:rPr lang="ja-JP" altLang="en-US" b="1" dirty="0">
                <a:latin typeface="+mj-lt"/>
              </a:rPr>
              <a:t>ソーティングによる</a:t>
            </a:r>
            <a:r>
              <a:rPr lang="en-US" altLang="ja-JP" b="1" dirty="0">
                <a:latin typeface="+mj-lt"/>
              </a:rPr>
              <a:t>deep RNA seq, Secretome</a:t>
            </a:r>
            <a:r>
              <a:rPr lang="ja-JP" altLang="en-US" b="1" dirty="0">
                <a:latin typeface="+mj-lt"/>
              </a:rPr>
              <a:t>解析に展開可能</a:t>
            </a:r>
            <a:endParaRPr lang="en-US" altLang="ja-JP" b="1" dirty="0">
              <a:latin typeface="+mj-lt"/>
            </a:endParaRPr>
          </a:p>
        </p:txBody>
      </p:sp>
      <p:sp>
        <p:nvSpPr>
          <p:cNvPr id="12" name="テキスト ボックス 11">
            <a:extLst>
              <a:ext uri="{FF2B5EF4-FFF2-40B4-BE49-F238E27FC236}">
                <a16:creationId xmlns:a16="http://schemas.microsoft.com/office/drawing/2014/main" id="{35BA8F17-8F58-672C-9C0F-93AB8B58DE4A}"/>
              </a:ext>
            </a:extLst>
          </p:cNvPr>
          <p:cNvSpPr txBox="1"/>
          <p:nvPr/>
        </p:nvSpPr>
        <p:spPr>
          <a:xfrm>
            <a:off x="65082" y="5910136"/>
            <a:ext cx="4729018" cy="646331"/>
          </a:xfrm>
          <a:prstGeom prst="rect">
            <a:avLst/>
          </a:prstGeom>
          <a:noFill/>
        </p:spPr>
        <p:txBody>
          <a:bodyPr wrap="square">
            <a:spAutoFit/>
          </a:bodyPr>
          <a:lstStyle/>
          <a:p>
            <a:pPr algn="ctr"/>
            <a:r>
              <a:rPr lang="en-US" altLang="ja-JP" dirty="0"/>
              <a:t>EEC cell-rich</a:t>
            </a:r>
            <a:r>
              <a:rPr lang="ja-JP" altLang="en-US" dirty="0"/>
              <a:t>オルガノイドを用いて、</a:t>
            </a:r>
            <a:r>
              <a:rPr lang="ja-JP" altLang="en-US" b="1" dirty="0">
                <a:latin typeface="+mj-lt"/>
              </a:rPr>
              <a:t>ヒトの</a:t>
            </a:r>
            <a:r>
              <a:rPr lang="en-US" altLang="ja-JP" b="1" dirty="0">
                <a:latin typeface="+mj-lt"/>
              </a:rPr>
              <a:t>EEC cell atlas</a:t>
            </a:r>
            <a:r>
              <a:rPr lang="ja-JP" altLang="en-US" b="1" dirty="0">
                <a:latin typeface="+mj-lt"/>
              </a:rPr>
              <a:t>を初めて作成（</a:t>
            </a:r>
            <a:r>
              <a:rPr lang="en-US" altLang="ja-JP" b="1" dirty="0">
                <a:latin typeface="+mj-lt"/>
              </a:rPr>
              <a:t>scRNA-seq</a:t>
            </a:r>
            <a:r>
              <a:rPr lang="ja-JP" altLang="en-US" b="1" dirty="0">
                <a:latin typeface="+mj-lt"/>
              </a:rPr>
              <a:t>）</a:t>
            </a:r>
            <a:endParaRPr lang="en-US" altLang="ja-JP" b="1" dirty="0">
              <a:latin typeface="+mj-lt"/>
            </a:endParaRPr>
          </a:p>
        </p:txBody>
      </p:sp>
      <p:grpSp>
        <p:nvGrpSpPr>
          <p:cNvPr id="29" name="グループ化 28">
            <a:extLst>
              <a:ext uri="{FF2B5EF4-FFF2-40B4-BE49-F238E27FC236}">
                <a16:creationId xmlns:a16="http://schemas.microsoft.com/office/drawing/2014/main" id="{66479E0E-3B96-280F-259C-51614B209D69}"/>
              </a:ext>
            </a:extLst>
          </p:cNvPr>
          <p:cNvGrpSpPr>
            <a:grpSpLocks noChangeAspect="1"/>
          </p:cNvGrpSpPr>
          <p:nvPr/>
        </p:nvGrpSpPr>
        <p:grpSpPr>
          <a:xfrm>
            <a:off x="335399" y="717061"/>
            <a:ext cx="4022290" cy="4263343"/>
            <a:chOff x="246307" y="624697"/>
            <a:chExt cx="3863545" cy="4095085"/>
          </a:xfrm>
        </p:grpSpPr>
        <p:pic>
          <p:nvPicPr>
            <p:cNvPr id="2050" name="Picture 2">
              <a:extLst>
                <a:ext uri="{FF2B5EF4-FFF2-40B4-BE49-F238E27FC236}">
                  <a16:creationId xmlns:a16="http://schemas.microsoft.com/office/drawing/2014/main" id="{C137E827-626A-EDDC-2514-158AB249FE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92" r="59691" b="72507"/>
            <a:stretch/>
          </p:blipFill>
          <p:spPr bwMode="auto">
            <a:xfrm>
              <a:off x="380574" y="651537"/>
              <a:ext cx="3729278" cy="406824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93991407-4F86-6D91-E2BC-E6EEE8F1959E}"/>
                </a:ext>
              </a:extLst>
            </p:cNvPr>
            <p:cNvSpPr/>
            <p:nvPr/>
          </p:nvSpPr>
          <p:spPr>
            <a:xfrm>
              <a:off x="246307" y="624697"/>
              <a:ext cx="268532"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テキスト ボックス 31">
            <a:extLst>
              <a:ext uri="{FF2B5EF4-FFF2-40B4-BE49-F238E27FC236}">
                <a16:creationId xmlns:a16="http://schemas.microsoft.com/office/drawing/2014/main" id="{56C4C032-09B7-F179-0705-811ACF46FBA3}"/>
              </a:ext>
            </a:extLst>
          </p:cNvPr>
          <p:cNvSpPr txBox="1"/>
          <p:nvPr/>
        </p:nvSpPr>
        <p:spPr>
          <a:xfrm>
            <a:off x="9173211" y="65166"/>
            <a:ext cx="3018789" cy="338554"/>
          </a:xfrm>
          <a:prstGeom prst="rect">
            <a:avLst/>
          </a:prstGeom>
          <a:noFill/>
        </p:spPr>
        <p:txBody>
          <a:bodyPr wrap="square">
            <a:spAutoFit/>
          </a:bodyPr>
          <a:lstStyle/>
          <a:p>
            <a:r>
              <a:rPr lang="en-US" altLang="ja-JP" sz="1600" dirty="0"/>
              <a:t>J </a:t>
            </a:r>
            <a:r>
              <a:rPr lang="en-US" altLang="ja-JP" sz="1600" dirty="0" err="1"/>
              <a:t>Beumer</a:t>
            </a:r>
            <a:r>
              <a:rPr lang="en-US" altLang="ja-JP" sz="1600" dirty="0"/>
              <a:t> et al., </a:t>
            </a:r>
            <a:r>
              <a:rPr lang="en-US" altLang="ja-JP" sz="1600" i="1" dirty="0">
                <a:effectLst/>
              </a:rPr>
              <a:t>Cell,</a:t>
            </a:r>
            <a:r>
              <a:rPr lang="en-US" altLang="ja-JP" sz="1600" dirty="0"/>
              <a:t> </a:t>
            </a:r>
            <a:r>
              <a:rPr lang="en-US" altLang="ja-JP" sz="1600" b="1" dirty="0">
                <a:effectLst/>
                <a:latin typeface="+mj-lt"/>
              </a:rPr>
              <a:t>181 </a:t>
            </a:r>
            <a:r>
              <a:rPr lang="en-US" altLang="ja-JP" sz="1600" dirty="0"/>
              <a:t>(2020)</a:t>
            </a:r>
            <a:endParaRPr lang="ja-JP" altLang="en-US" sz="1600" dirty="0"/>
          </a:p>
        </p:txBody>
      </p:sp>
    </p:spTree>
    <p:extLst>
      <p:ext uri="{BB962C8B-B14F-4D97-AF65-F5344CB8AC3E}">
        <p14:creationId xmlns:p14="http://schemas.microsoft.com/office/powerpoint/2010/main" val="3492129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261F6B9-2664-5B55-6F19-98BE1522FF68}"/>
              </a:ext>
            </a:extLst>
          </p:cNvPr>
          <p:cNvSpPr txBox="1"/>
          <p:nvPr/>
        </p:nvSpPr>
        <p:spPr>
          <a:xfrm>
            <a:off x="9005854" y="215896"/>
            <a:ext cx="2912092" cy="338554"/>
          </a:xfrm>
          <a:prstGeom prst="rect">
            <a:avLst/>
          </a:prstGeom>
          <a:noFill/>
        </p:spPr>
        <p:txBody>
          <a:bodyPr wrap="square">
            <a:spAutoFit/>
          </a:bodyPr>
          <a:lstStyle/>
          <a:p>
            <a:pPr algn="r"/>
            <a:r>
              <a:rPr lang="en-US" altLang="ja-JP" sz="1600" dirty="0"/>
              <a:t>L Lin et al., </a:t>
            </a:r>
            <a:r>
              <a:rPr lang="en-US" altLang="ja-JP" sz="1600" i="1" dirty="0">
                <a:effectLst/>
              </a:rPr>
              <a:t>Science,</a:t>
            </a:r>
            <a:r>
              <a:rPr lang="en-US" altLang="ja-JP" sz="1600" dirty="0"/>
              <a:t> </a:t>
            </a:r>
            <a:r>
              <a:rPr lang="en-US" altLang="ja-JP" sz="1600" b="1" dirty="0">
                <a:latin typeface="+mj-lt"/>
              </a:rPr>
              <a:t>382</a:t>
            </a:r>
            <a:r>
              <a:rPr lang="ja-JP" altLang="en-US" sz="1600" b="1" dirty="0">
                <a:latin typeface="+mj-lt"/>
              </a:rPr>
              <a:t> </a:t>
            </a:r>
            <a:r>
              <a:rPr lang="en-US" altLang="ja-JP" sz="1600" dirty="0"/>
              <a:t>(2023)</a:t>
            </a:r>
            <a:endParaRPr lang="ja-JP" altLang="en-US" sz="1600" dirty="0"/>
          </a:p>
        </p:txBody>
      </p:sp>
      <p:pic>
        <p:nvPicPr>
          <p:cNvPr id="6" name="図 5">
            <a:extLst>
              <a:ext uri="{FF2B5EF4-FFF2-40B4-BE49-F238E27FC236}">
                <a16:creationId xmlns:a16="http://schemas.microsoft.com/office/drawing/2014/main" id="{C74DCD32-D5E6-E9B0-8C7A-2E0470248A46}"/>
              </a:ext>
            </a:extLst>
          </p:cNvPr>
          <p:cNvPicPr>
            <a:picLocks noChangeAspect="1"/>
          </p:cNvPicPr>
          <p:nvPr/>
        </p:nvPicPr>
        <p:blipFill rotWithShape="1">
          <a:blip r:embed="rId2"/>
          <a:srcRect r="80854" b="85292"/>
          <a:stretch/>
        </p:blipFill>
        <p:spPr>
          <a:xfrm>
            <a:off x="1073997" y="438968"/>
            <a:ext cx="1832136" cy="642859"/>
          </a:xfrm>
          <a:prstGeom prst="rect">
            <a:avLst/>
          </a:prstGeom>
        </p:spPr>
      </p:pic>
      <p:pic>
        <p:nvPicPr>
          <p:cNvPr id="8" name="図 7">
            <a:extLst>
              <a:ext uri="{FF2B5EF4-FFF2-40B4-BE49-F238E27FC236}">
                <a16:creationId xmlns:a16="http://schemas.microsoft.com/office/drawing/2014/main" id="{5BF4EB62-D291-6861-C1E4-4D4A6A5A4408}"/>
              </a:ext>
            </a:extLst>
          </p:cNvPr>
          <p:cNvPicPr>
            <a:picLocks noChangeAspect="1"/>
          </p:cNvPicPr>
          <p:nvPr/>
        </p:nvPicPr>
        <p:blipFill>
          <a:blip r:embed="rId3"/>
          <a:stretch>
            <a:fillRect/>
          </a:stretch>
        </p:blipFill>
        <p:spPr>
          <a:xfrm>
            <a:off x="1660013" y="1408680"/>
            <a:ext cx="8871974" cy="3421219"/>
          </a:xfrm>
          <a:prstGeom prst="rect">
            <a:avLst/>
          </a:prstGeom>
        </p:spPr>
      </p:pic>
      <p:sp>
        <p:nvSpPr>
          <p:cNvPr id="2" name="正方形/長方形 1">
            <a:extLst>
              <a:ext uri="{FF2B5EF4-FFF2-40B4-BE49-F238E27FC236}">
                <a16:creationId xmlns:a16="http://schemas.microsoft.com/office/drawing/2014/main" id="{E7632436-48DB-9A06-A4C3-D6A995197251}"/>
              </a:ext>
            </a:extLst>
          </p:cNvPr>
          <p:cNvSpPr/>
          <p:nvPr/>
        </p:nvSpPr>
        <p:spPr>
          <a:xfrm>
            <a:off x="8543635" y="4507346"/>
            <a:ext cx="1736438" cy="2951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808208B-2041-9BB3-72CF-10F2D50A5101}"/>
              </a:ext>
            </a:extLst>
          </p:cNvPr>
          <p:cNvSpPr txBox="1"/>
          <p:nvPr/>
        </p:nvSpPr>
        <p:spPr>
          <a:xfrm>
            <a:off x="1243227" y="5767725"/>
            <a:ext cx="9705546" cy="461665"/>
          </a:xfrm>
          <a:prstGeom prst="rect">
            <a:avLst/>
          </a:prstGeom>
          <a:noFill/>
        </p:spPr>
        <p:txBody>
          <a:bodyPr wrap="square">
            <a:spAutoFit/>
          </a:bodyPr>
          <a:lstStyle/>
          <a:p>
            <a:r>
              <a:rPr lang="en-US" altLang="ja-JP" sz="2400" dirty="0"/>
              <a:t>ZNF800</a:t>
            </a:r>
            <a:r>
              <a:rPr lang="ja-JP" altLang="en-US" sz="2400" dirty="0"/>
              <a:t>は、腸管内分泌細胞の分化を負に制御する</a:t>
            </a:r>
            <a:r>
              <a:rPr lang="en-US" altLang="ja-JP" sz="2400" dirty="0"/>
              <a:t>master repressor</a:t>
            </a:r>
            <a:r>
              <a:rPr lang="ja-JP" altLang="en-US" sz="2400" dirty="0"/>
              <a:t>である。</a:t>
            </a:r>
          </a:p>
        </p:txBody>
      </p:sp>
      <p:sp>
        <p:nvSpPr>
          <p:cNvPr id="7" name="正方形/長方形 6">
            <a:extLst>
              <a:ext uri="{FF2B5EF4-FFF2-40B4-BE49-F238E27FC236}">
                <a16:creationId xmlns:a16="http://schemas.microsoft.com/office/drawing/2014/main" id="{F93ED759-E1AB-B9FA-2190-CF2A4165B0D6}"/>
              </a:ext>
            </a:extLst>
          </p:cNvPr>
          <p:cNvSpPr/>
          <p:nvPr/>
        </p:nvSpPr>
        <p:spPr>
          <a:xfrm>
            <a:off x="1739822" y="3691160"/>
            <a:ext cx="1091432" cy="2951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135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8CB3EC4E-77E0-34C5-991A-650F2997993E}"/>
              </a:ext>
            </a:extLst>
          </p:cNvPr>
          <p:cNvGrpSpPr>
            <a:grpSpLocks noChangeAspect="1"/>
          </p:cNvGrpSpPr>
          <p:nvPr/>
        </p:nvGrpSpPr>
        <p:grpSpPr>
          <a:xfrm>
            <a:off x="1638476" y="2194305"/>
            <a:ext cx="8351172" cy="3805252"/>
            <a:chOff x="2338757" y="3618037"/>
            <a:chExt cx="6697365" cy="3051687"/>
          </a:xfrm>
        </p:grpSpPr>
        <p:pic>
          <p:nvPicPr>
            <p:cNvPr id="4" name="Picture 6">
              <a:extLst>
                <a:ext uri="{FF2B5EF4-FFF2-40B4-BE49-F238E27FC236}">
                  <a16:creationId xmlns:a16="http://schemas.microsoft.com/office/drawing/2014/main" id="{08783D67-E73F-E642-1AD3-3AB453892A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746"/>
            <a:stretch/>
          </p:blipFill>
          <p:spPr bwMode="auto">
            <a:xfrm>
              <a:off x="2359127" y="3798072"/>
              <a:ext cx="6676995" cy="287165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E6509EC5-C00A-0E87-6194-0DE993C2028A}"/>
                </a:ext>
              </a:extLst>
            </p:cNvPr>
            <p:cNvSpPr/>
            <p:nvPr/>
          </p:nvSpPr>
          <p:spPr>
            <a:xfrm>
              <a:off x="2338757" y="3618037"/>
              <a:ext cx="280237" cy="360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3AB01697-399A-D5C1-4315-8BE5E35EC4E7}"/>
              </a:ext>
            </a:extLst>
          </p:cNvPr>
          <p:cNvSpPr txBox="1"/>
          <p:nvPr/>
        </p:nvSpPr>
        <p:spPr>
          <a:xfrm>
            <a:off x="1054084" y="855864"/>
            <a:ext cx="10083830" cy="707886"/>
          </a:xfrm>
          <a:prstGeom prst="rect">
            <a:avLst/>
          </a:prstGeom>
          <a:noFill/>
        </p:spPr>
        <p:txBody>
          <a:bodyPr wrap="square">
            <a:spAutoFit/>
          </a:bodyPr>
          <a:lstStyle/>
          <a:p>
            <a:pPr algn="ctr"/>
            <a:r>
              <a:rPr lang="en-US" altLang="ja-JP" sz="2000" dirty="0"/>
              <a:t>EEC cell</a:t>
            </a:r>
            <a:r>
              <a:rPr lang="ja-JP" altLang="en-US" sz="2000" dirty="0"/>
              <a:t>の分化に必須な転写因子が多く同定されつつあるが、</a:t>
            </a:r>
            <a:r>
              <a:rPr lang="en-US" altLang="ja-JP" sz="2000" b="1" dirty="0">
                <a:latin typeface="+mj-lt"/>
              </a:rPr>
              <a:t>EEC cell</a:t>
            </a:r>
            <a:r>
              <a:rPr lang="ja-JP" altLang="en-US" sz="2000" b="1" dirty="0">
                <a:latin typeface="+mj-lt"/>
              </a:rPr>
              <a:t>の割合は</a:t>
            </a:r>
            <a:r>
              <a:rPr lang="en-US" altLang="ja-JP" sz="2000" b="1" dirty="0">
                <a:latin typeface="+mj-lt"/>
              </a:rPr>
              <a:t>1%</a:t>
            </a:r>
            <a:r>
              <a:rPr lang="ja-JP" altLang="en-US" sz="2000" b="1" dirty="0">
                <a:latin typeface="+mj-lt"/>
              </a:rPr>
              <a:t>以下と非常に希少な細胞なので、普段はこれらの分子の発現を抑制している</a:t>
            </a:r>
            <a:r>
              <a:rPr lang="en-US" altLang="ja-JP" sz="2000" b="1" dirty="0">
                <a:latin typeface="+mj-lt"/>
              </a:rPr>
              <a:t>master repressor</a:t>
            </a:r>
            <a:r>
              <a:rPr lang="ja-JP" altLang="en-US" sz="2000" b="1" dirty="0">
                <a:latin typeface="+mj-lt"/>
              </a:rPr>
              <a:t>がいるはず。</a:t>
            </a:r>
          </a:p>
        </p:txBody>
      </p:sp>
      <p:sp>
        <p:nvSpPr>
          <p:cNvPr id="8" name="テキスト ボックス 7">
            <a:extLst>
              <a:ext uri="{FF2B5EF4-FFF2-40B4-BE49-F238E27FC236}">
                <a16:creationId xmlns:a16="http://schemas.microsoft.com/office/drawing/2014/main" id="{A646CDEB-5B7A-7E46-45F1-CFB8B071BB05}"/>
              </a:ext>
            </a:extLst>
          </p:cNvPr>
          <p:cNvSpPr txBox="1"/>
          <p:nvPr/>
        </p:nvSpPr>
        <p:spPr>
          <a:xfrm>
            <a:off x="328900" y="110731"/>
            <a:ext cx="3589957" cy="523220"/>
          </a:xfrm>
          <a:prstGeom prst="rect">
            <a:avLst/>
          </a:prstGeom>
          <a:noFill/>
        </p:spPr>
        <p:txBody>
          <a:bodyPr wrap="square">
            <a:spAutoFit/>
          </a:bodyPr>
          <a:lstStyle/>
          <a:p>
            <a:r>
              <a:rPr lang="ja-JP" altLang="en-US" sz="2800" dirty="0"/>
              <a:t>この研究の</a:t>
            </a:r>
            <a:r>
              <a:rPr lang="en-US" altLang="ja-JP" sz="2800" dirty="0"/>
              <a:t>motivation</a:t>
            </a:r>
          </a:p>
        </p:txBody>
      </p:sp>
      <p:sp>
        <p:nvSpPr>
          <p:cNvPr id="9" name="テキスト ボックス 8">
            <a:extLst>
              <a:ext uri="{FF2B5EF4-FFF2-40B4-BE49-F238E27FC236}">
                <a16:creationId xmlns:a16="http://schemas.microsoft.com/office/drawing/2014/main" id="{757C62FD-054E-9775-FAF5-4D50BDC317BF}"/>
              </a:ext>
            </a:extLst>
          </p:cNvPr>
          <p:cNvSpPr txBox="1"/>
          <p:nvPr/>
        </p:nvSpPr>
        <p:spPr>
          <a:xfrm>
            <a:off x="1876351" y="6249613"/>
            <a:ext cx="8439295" cy="400110"/>
          </a:xfrm>
          <a:prstGeom prst="rect">
            <a:avLst/>
          </a:prstGeom>
          <a:noFill/>
        </p:spPr>
        <p:txBody>
          <a:bodyPr wrap="square">
            <a:spAutoFit/>
          </a:bodyPr>
          <a:lstStyle/>
          <a:p>
            <a:r>
              <a:rPr lang="ja-JP" altLang="en-US" sz="2000" dirty="0"/>
              <a:t>目的：ヒト小腸オルガノイドを用いて、</a:t>
            </a:r>
            <a:r>
              <a:rPr lang="en-US" altLang="ja-JP" sz="2000" dirty="0"/>
              <a:t>EEC cell</a:t>
            </a:r>
            <a:r>
              <a:rPr lang="ja-JP" altLang="en-US" sz="2000" dirty="0"/>
              <a:t>の</a:t>
            </a:r>
            <a:r>
              <a:rPr lang="en-US" altLang="ja-JP" sz="2000" dirty="0"/>
              <a:t>master repressor</a:t>
            </a:r>
            <a:r>
              <a:rPr lang="ja-JP" altLang="en-US" sz="2000" dirty="0"/>
              <a:t>を探索する。</a:t>
            </a:r>
          </a:p>
        </p:txBody>
      </p:sp>
      <p:pic>
        <p:nvPicPr>
          <p:cNvPr id="10" name="図 9">
            <a:extLst>
              <a:ext uri="{FF2B5EF4-FFF2-40B4-BE49-F238E27FC236}">
                <a16:creationId xmlns:a16="http://schemas.microsoft.com/office/drawing/2014/main" id="{F123FBF5-A50F-D14D-4969-39453595DF93}"/>
              </a:ext>
            </a:extLst>
          </p:cNvPr>
          <p:cNvPicPr>
            <a:picLocks noChangeAspect="1"/>
          </p:cNvPicPr>
          <p:nvPr/>
        </p:nvPicPr>
        <p:blipFill>
          <a:blip r:embed="rId3"/>
          <a:stretch>
            <a:fillRect/>
          </a:stretch>
        </p:blipFill>
        <p:spPr>
          <a:xfrm rot="13228594">
            <a:off x="3453503" y="2323810"/>
            <a:ext cx="1329713" cy="638953"/>
          </a:xfrm>
          <a:prstGeom prst="rect">
            <a:avLst/>
          </a:prstGeom>
        </p:spPr>
      </p:pic>
      <p:sp>
        <p:nvSpPr>
          <p:cNvPr id="11" name="テキスト ボックス 10">
            <a:extLst>
              <a:ext uri="{FF2B5EF4-FFF2-40B4-BE49-F238E27FC236}">
                <a16:creationId xmlns:a16="http://schemas.microsoft.com/office/drawing/2014/main" id="{B60D7336-5761-42DB-70F0-4FC51A043743}"/>
              </a:ext>
            </a:extLst>
          </p:cNvPr>
          <p:cNvSpPr txBox="1"/>
          <p:nvPr/>
        </p:nvSpPr>
        <p:spPr>
          <a:xfrm>
            <a:off x="1243911" y="1781871"/>
            <a:ext cx="2581292" cy="400110"/>
          </a:xfrm>
          <a:prstGeom prst="rect">
            <a:avLst/>
          </a:prstGeom>
          <a:noFill/>
        </p:spPr>
        <p:txBody>
          <a:bodyPr wrap="square">
            <a:spAutoFit/>
          </a:bodyPr>
          <a:lstStyle/>
          <a:p>
            <a:r>
              <a:rPr lang="en-US" altLang="ja-JP" sz="2000" dirty="0">
                <a:solidFill>
                  <a:schemeClr val="accent2"/>
                </a:solidFill>
                <a:latin typeface="+mj-lt"/>
              </a:rPr>
              <a:t>Master</a:t>
            </a:r>
            <a:r>
              <a:rPr lang="ja-JP" altLang="en-US" sz="2000" dirty="0">
                <a:solidFill>
                  <a:schemeClr val="accent2"/>
                </a:solidFill>
                <a:latin typeface="+mj-lt"/>
              </a:rPr>
              <a:t> </a:t>
            </a:r>
            <a:r>
              <a:rPr lang="en-US" altLang="ja-JP" sz="2000" dirty="0">
                <a:solidFill>
                  <a:schemeClr val="accent2"/>
                </a:solidFill>
                <a:latin typeface="+mj-lt"/>
              </a:rPr>
              <a:t>repressor??</a:t>
            </a:r>
            <a:endParaRPr lang="ja-JP" altLang="en-US" sz="2000" dirty="0">
              <a:solidFill>
                <a:schemeClr val="accent2"/>
              </a:solidFill>
              <a:latin typeface="+mj-lt"/>
            </a:endParaRPr>
          </a:p>
        </p:txBody>
      </p:sp>
    </p:spTree>
    <p:extLst>
      <p:ext uri="{BB962C8B-B14F-4D97-AF65-F5344CB8AC3E}">
        <p14:creationId xmlns:p14="http://schemas.microsoft.com/office/powerpoint/2010/main" val="422367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y image of human gut organoids with and without ZNF800.">
            <a:extLst>
              <a:ext uri="{FF2B5EF4-FFF2-40B4-BE49-F238E27FC236}">
                <a16:creationId xmlns:a16="http://schemas.microsoft.com/office/drawing/2014/main" id="{BA785071-25ED-4A71-39AF-C8E7D18A6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437" y="337002"/>
            <a:ext cx="4963126" cy="562896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73B86C0-5667-24CB-3ED6-736AB2B04B60}"/>
              </a:ext>
            </a:extLst>
          </p:cNvPr>
          <p:cNvSpPr txBox="1"/>
          <p:nvPr/>
        </p:nvSpPr>
        <p:spPr>
          <a:xfrm>
            <a:off x="1447477" y="6147499"/>
            <a:ext cx="9297046" cy="461665"/>
          </a:xfrm>
          <a:prstGeom prst="rect">
            <a:avLst/>
          </a:prstGeom>
          <a:noFill/>
        </p:spPr>
        <p:txBody>
          <a:bodyPr wrap="square">
            <a:spAutoFit/>
          </a:bodyPr>
          <a:lstStyle/>
          <a:p>
            <a:r>
              <a:rPr lang="en-US" altLang="ja-JP" sz="2400" dirty="0"/>
              <a:t>ZNF800</a:t>
            </a:r>
            <a:r>
              <a:rPr lang="ja-JP" altLang="en-US" sz="2400" dirty="0"/>
              <a:t>のノックアウトにより、オルガノイド中の内分泌細胞の割合が増加。</a:t>
            </a:r>
          </a:p>
        </p:txBody>
      </p:sp>
    </p:spTree>
    <p:extLst>
      <p:ext uri="{BB962C8B-B14F-4D97-AF65-F5344CB8AC3E}">
        <p14:creationId xmlns:p14="http://schemas.microsoft.com/office/powerpoint/2010/main" val="194894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495B19B-410F-22A4-9047-36DE01B0F2CE}"/>
              </a:ext>
            </a:extLst>
          </p:cNvPr>
          <p:cNvGrpSpPr>
            <a:grpSpLocks noChangeAspect="1"/>
          </p:cNvGrpSpPr>
          <p:nvPr/>
        </p:nvGrpSpPr>
        <p:grpSpPr>
          <a:xfrm>
            <a:off x="8995737" y="110731"/>
            <a:ext cx="2587380" cy="6022861"/>
            <a:chOff x="8572719" y="173309"/>
            <a:chExt cx="2797245" cy="6511381"/>
          </a:xfrm>
        </p:grpSpPr>
        <p:pic>
          <p:nvPicPr>
            <p:cNvPr id="3074" name="Picture 2">
              <a:extLst>
                <a:ext uri="{FF2B5EF4-FFF2-40B4-BE49-F238E27FC236}">
                  <a16:creationId xmlns:a16="http://schemas.microsoft.com/office/drawing/2014/main" id="{483C5375-1200-4D6A-6A0C-E811AF3615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5" t="1824" r="68111" b="30212"/>
            <a:stretch/>
          </p:blipFill>
          <p:spPr bwMode="auto">
            <a:xfrm>
              <a:off x="8572719" y="173309"/>
              <a:ext cx="2797245" cy="651138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A4208A4-33B7-5D79-6A38-A72E8306A934}"/>
                </a:ext>
              </a:extLst>
            </p:cNvPr>
            <p:cNvSpPr/>
            <p:nvPr/>
          </p:nvSpPr>
          <p:spPr>
            <a:xfrm>
              <a:off x="11120582" y="905164"/>
              <a:ext cx="249382" cy="2523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23D245CF-C58F-A0E5-59BA-DA9ABF2A96F6}"/>
              </a:ext>
            </a:extLst>
          </p:cNvPr>
          <p:cNvGrpSpPr>
            <a:grpSpLocks noChangeAspect="1"/>
          </p:cNvGrpSpPr>
          <p:nvPr/>
        </p:nvGrpSpPr>
        <p:grpSpPr>
          <a:xfrm>
            <a:off x="603937" y="4156122"/>
            <a:ext cx="5562900" cy="1869111"/>
            <a:chOff x="675262" y="3857435"/>
            <a:chExt cx="4690702" cy="1576056"/>
          </a:xfrm>
        </p:grpSpPr>
        <p:pic>
          <p:nvPicPr>
            <p:cNvPr id="3" name="図 2">
              <a:extLst>
                <a:ext uri="{FF2B5EF4-FFF2-40B4-BE49-F238E27FC236}">
                  <a16:creationId xmlns:a16="http://schemas.microsoft.com/office/drawing/2014/main" id="{B847B037-F672-D08A-EF5E-67C63182E93F}"/>
                </a:ext>
              </a:extLst>
            </p:cNvPr>
            <p:cNvPicPr>
              <a:picLocks noChangeAspect="1"/>
            </p:cNvPicPr>
            <p:nvPr/>
          </p:nvPicPr>
          <p:blipFill>
            <a:blip r:embed="rId3"/>
            <a:stretch>
              <a:fillRect/>
            </a:stretch>
          </p:blipFill>
          <p:spPr>
            <a:xfrm>
              <a:off x="675262" y="3885144"/>
              <a:ext cx="4690702" cy="1548347"/>
            </a:xfrm>
            <a:prstGeom prst="rect">
              <a:avLst/>
            </a:prstGeom>
          </p:spPr>
        </p:pic>
        <p:sp>
          <p:nvSpPr>
            <p:cNvPr id="8" name="正方形/長方形 7">
              <a:extLst>
                <a:ext uri="{FF2B5EF4-FFF2-40B4-BE49-F238E27FC236}">
                  <a16:creationId xmlns:a16="http://schemas.microsoft.com/office/drawing/2014/main" id="{7CA415DE-908F-079C-11CD-552CDFCD01B1}"/>
                </a:ext>
              </a:extLst>
            </p:cNvPr>
            <p:cNvSpPr/>
            <p:nvPr/>
          </p:nvSpPr>
          <p:spPr>
            <a:xfrm>
              <a:off x="675262" y="3857435"/>
              <a:ext cx="497756" cy="3912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E299B577-83F9-DDD3-1011-5FA8ADB4E394}"/>
              </a:ext>
            </a:extLst>
          </p:cNvPr>
          <p:cNvSpPr txBox="1"/>
          <p:nvPr/>
        </p:nvSpPr>
        <p:spPr>
          <a:xfrm>
            <a:off x="1783134" y="3122161"/>
            <a:ext cx="3684795" cy="369332"/>
          </a:xfrm>
          <a:prstGeom prst="rect">
            <a:avLst/>
          </a:prstGeom>
          <a:noFill/>
        </p:spPr>
        <p:txBody>
          <a:bodyPr wrap="square">
            <a:spAutoFit/>
          </a:bodyPr>
          <a:lstStyle/>
          <a:p>
            <a:r>
              <a:rPr lang="en-US" altLang="ja-JP" b="1" dirty="0">
                <a:latin typeface="+mj-lt"/>
              </a:rPr>
              <a:t>1. </a:t>
            </a:r>
            <a:r>
              <a:rPr lang="en-US" altLang="ja-JP" b="1" dirty="0">
                <a:solidFill>
                  <a:schemeClr val="accent2"/>
                </a:solidFill>
                <a:latin typeface="+mj-lt"/>
              </a:rPr>
              <a:t>Unbiased</a:t>
            </a:r>
            <a:r>
              <a:rPr lang="ja-JP" altLang="en-US" b="1" dirty="0">
                <a:latin typeface="+mj-lt"/>
              </a:rPr>
              <a:t>なオルガノイド培養条件</a:t>
            </a:r>
            <a:endParaRPr lang="en-US" altLang="ja-JP" b="1" dirty="0">
              <a:latin typeface="+mj-lt"/>
            </a:endParaRPr>
          </a:p>
        </p:txBody>
      </p:sp>
      <p:sp>
        <p:nvSpPr>
          <p:cNvPr id="11" name="テキスト ボックス 10">
            <a:extLst>
              <a:ext uri="{FF2B5EF4-FFF2-40B4-BE49-F238E27FC236}">
                <a16:creationId xmlns:a16="http://schemas.microsoft.com/office/drawing/2014/main" id="{70A23643-9ACF-9127-4C9B-B1FC57935FBF}"/>
              </a:ext>
            </a:extLst>
          </p:cNvPr>
          <p:cNvSpPr txBox="1"/>
          <p:nvPr/>
        </p:nvSpPr>
        <p:spPr>
          <a:xfrm>
            <a:off x="1440753" y="6133592"/>
            <a:ext cx="4472860" cy="369332"/>
          </a:xfrm>
          <a:prstGeom prst="rect">
            <a:avLst/>
          </a:prstGeom>
          <a:noFill/>
        </p:spPr>
        <p:txBody>
          <a:bodyPr wrap="square">
            <a:spAutoFit/>
          </a:bodyPr>
          <a:lstStyle/>
          <a:p>
            <a:r>
              <a:rPr lang="en-US" altLang="ja-JP" b="1" dirty="0">
                <a:latin typeface="+mj-lt"/>
              </a:rPr>
              <a:t>2. Multiple fluorescent reporter systems</a:t>
            </a:r>
          </a:p>
        </p:txBody>
      </p:sp>
      <p:sp>
        <p:nvSpPr>
          <p:cNvPr id="12" name="テキスト ボックス 11">
            <a:extLst>
              <a:ext uri="{FF2B5EF4-FFF2-40B4-BE49-F238E27FC236}">
                <a16:creationId xmlns:a16="http://schemas.microsoft.com/office/drawing/2014/main" id="{76CE6DB6-60F8-019C-8928-917DA846187D}"/>
              </a:ext>
            </a:extLst>
          </p:cNvPr>
          <p:cNvSpPr txBox="1"/>
          <p:nvPr/>
        </p:nvSpPr>
        <p:spPr>
          <a:xfrm>
            <a:off x="9269113" y="6100938"/>
            <a:ext cx="2301052" cy="646331"/>
          </a:xfrm>
          <a:prstGeom prst="rect">
            <a:avLst/>
          </a:prstGeom>
          <a:noFill/>
        </p:spPr>
        <p:txBody>
          <a:bodyPr wrap="square">
            <a:spAutoFit/>
          </a:bodyPr>
          <a:lstStyle/>
          <a:p>
            <a:pPr algn="ctr"/>
            <a:r>
              <a:rPr lang="ja-JP" altLang="en-US" b="1" dirty="0">
                <a:latin typeface="+mj-lt"/>
              </a:rPr>
              <a:t>転写因子を対象にした</a:t>
            </a:r>
            <a:r>
              <a:rPr lang="en-US" altLang="ja-JP" b="1" dirty="0">
                <a:latin typeface="+mj-lt"/>
              </a:rPr>
              <a:t>CRISPR screening </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8BA83AB-3604-6B90-BA36-C39080719221}"/>
                  </a:ext>
                </a:extLst>
              </p:cNvPr>
              <p:cNvSpPr txBox="1"/>
              <p:nvPr/>
            </p:nvSpPr>
            <p:spPr>
              <a:xfrm>
                <a:off x="3101963" y="3430400"/>
                <a:ext cx="1047139"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4400" b="1" i="1" smtClean="0">
                          <a:latin typeface="Cambria Math" panose="02040503050406030204" pitchFamily="18" charset="0"/>
                          <a:ea typeface="Cambria Math" panose="02040503050406030204" pitchFamily="18" charset="0"/>
                        </a:rPr>
                        <m:t>×</m:t>
                      </m:r>
                    </m:oMath>
                  </m:oMathPara>
                </a14:m>
                <a:endParaRPr lang="ja-JP" altLang="en-US" sz="4400" b="1" dirty="0">
                  <a:latin typeface="+mj-lt"/>
                  <a:ea typeface="+mj-ea"/>
                </a:endParaRPr>
              </a:p>
            </p:txBody>
          </p:sp>
        </mc:Choice>
        <mc:Fallback xmlns="">
          <p:sp>
            <p:nvSpPr>
              <p:cNvPr id="14" name="テキスト ボックス 13">
                <a:extLst>
                  <a:ext uri="{FF2B5EF4-FFF2-40B4-BE49-F238E27FC236}">
                    <a16:creationId xmlns:a16="http://schemas.microsoft.com/office/drawing/2014/main" id="{98BA83AB-3604-6B90-BA36-C39080719221}"/>
                  </a:ext>
                </a:extLst>
              </p:cNvPr>
              <p:cNvSpPr txBox="1">
                <a:spLocks noRot="1" noChangeAspect="1" noMove="1" noResize="1" noEditPoints="1" noAdjustHandles="1" noChangeArrowheads="1" noChangeShapeType="1" noTextEdit="1"/>
              </p:cNvSpPr>
              <p:nvPr/>
            </p:nvSpPr>
            <p:spPr>
              <a:xfrm>
                <a:off x="3101963" y="3430400"/>
                <a:ext cx="1047139" cy="769441"/>
              </a:xfrm>
              <a:prstGeom prst="rect">
                <a:avLst/>
              </a:prstGeom>
              <a:blipFill>
                <a:blip r:embed="rId5"/>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CFF78F2-997C-0F41-D404-844A053E5493}"/>
              </a:ext>
            </a:extLst>
          </p:cNvPr>
          <p:cNvCxnSpPr/>
          <p:nvPr/>
        </p:nvCxnSpPr>
        <p:spPr>
          <a:xfrm>
            <a:off x="7206856" y="3814911"/>
            <a:ext cx="1246909"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33671A3E-5948-B06A-45E2-B5B8F682740D}"/>
              </a:ext>
            </a:extLst>
          </p:cNvPr>
          <p:cNvSpPr txBox="1"/>
          <p:nvPr/>
        </p:nvSpPr>
        <p:spPr>
          <a:xfrm>
            <a:off x="328900" y="110731"/>
            <a:ext cx="4847258" cy="523220"/>
          </a:xfrm>
          <a:prstGeom prst="rect">
            <a:avLst/>
          </a:prstGeom>
          <a:noFill/>
        </p:spPr>
        <p:txBody>
          <a:bodyPr wrap="square">
            <a:spAutoFit/>
          </a:bodyPr>
          <a:lstStyle/>
          <a:p>
            <a:r>
              <a:rPr lang="ja-JP" altLang="en-US" sz="2800" dirty="0"/>
              <a:t>研究の基盤となった実験系</a:t>
            </a:r>
            <a:endParaRPr lang="en-US" altLang="ja-JP" sz="2800" dirty="0"/>
          </a:p>
        </p:txBody>
      </p:sp>
      <p:sp>
        <p:nvSpPr>
          <p:cNvPr id="7" name="テキスト ボックス 6">
            <a:extLst>
              <a:ext uri="{FF2B5EF4-FFF2-40B4-BE49-F238E27FC236}">
                <a16:creationId xmlns:a16="http://schemas.microsoft.com/office/drawing/2014/main" id="{A092B0CC-DDA1-4E10-EF73-F1E12B36BC1F}"/>
              </a:ext>
            </a:extLst>
          </p:cNvPr>
          <p:cNvSpPr txBox="1"/>
          <p:nvPr/>
        </p:nvSpPr>
        <p:spPr>
          <a:xfrm>
            <a:off x="6724073" y="3043089"/>
            <a:ext cx="2182656" cy="646331"/>
          </a:xfrm>
          <a:prstGeom prst="rect">
            <a:avLst/>
          </a:prstGeom>
          <a:noFill/>
        </p:spPr>
        <p:txBody>
          <a:bodyPr wrap="square">
            <a:spAutoFit/>
          </a:bodyPr>
          <a:lstStyle/>
          <a:p>
            <a:pPr algn="ctr"/>
            <a:r>
              <a:rPr lang="ja-JP" altLang="en-US" dirty="0">
                <a:latin typeface="+mj-lt"/>
              </a:rPr>
              <a:t>どのように新規分子を見つけてくるか？</a:t>
            </a:r>
            <a:endParaRPr lang="en-US" altLang="ja-JP" dirty="0">
              <a:latin typeface="+mj-lt"/>
            </a:endParaRPr>
          </a:p>
        </p:txBody>
      </p:sp>
      <p:grpSp>
        <p:nvGrpSpPr>
          <p:cNvPr id="13" name="グループ化 12">
            <a:extLst>
              <a:ext uri="{FF2B5EF4-FFF2-40B4-BE49-F238E27FC236}">
                <a16:creationId xmlns:a16="http://schemas.microsoft.com/office/drawing/2014/main" id="{DA106979-A2EC-C832-2489-8BFFFDE2C86E}"/>
              </a:ext>
            </a:extLst>
          </p:cNvPr>
          <p:cNvGrpSpPr>
            <a:grpSpLocks noChangeAspect="1"/>
          </p:cNvGrpSpPr>
          <p:nvPr/>
        </p:nvGrpSpPr>
        <p:grpSpPr>
          <a:xfrm>
            <a:off x="0" y="666812"/>
            <a:ext cx="7824247" cy="2223244"/>
            <a:chOff x="637309" y="862281"/>
            <a:chExt cx="10724547" cy="3047358"/>
          </a:xfrm>
        </p:grpSpPr>
        <p:pic>
          <p:nvPicPr>
            <p:cNvPr id="15" name="Picture 2">
              <a:extLst>
                <a:ext uri="{FF2B5EF4-FFF2-40B4-BE49-F238E27FC236}">
                  <a16:creationId xmlns:a16="http://schemas.microsoft.com/office/drawing/2014/main" id="{359C4462-28D5-FE33-3D0E-F88CE1D31C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8265"/>
            <a:stretch/>
          </p:blipFill>
          <p:spPr bwMode="auto">
            <a:xfrm>
              <a:off x="830145" y="862281"/>
              <a:ext cx="10531711" cy="3047358"/>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id="{8491BF73-003C-8302-84EE-1B6B592E6984}"/>
                </a:ext>
              </a:extLst>
            </p:cNvPr>
            <p:cNvSpPr/>
            <p:nvPr/>
          </p:nvSpPr>
          <p:spPr>
            <a:xfrm>
              <a:off x="637309" y="862281"/>
              <a:ext cx="591127" cy="375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148583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9285BFA-C914-1FF3-0376-8B231FFFD4B2}"/>
              </a:ext>
            </a:extLst>
          </p:cNvPr>
          <p:cNvSpPr txBox="1"/>
          <p:nvPr/>
        </p:nvSpPr>
        <p:spPr>
          <a:xfrm>
            <a:off x="754531" y="2362377"/>
            <a:ext cx="10528339" cy="707886"/>
          </a:xfrm>
          <a:prstGeom prst="rect">
            <a:avLst/>
          </a:prstGeom>
          <a:noFill/>
        </p:spPr>
        <p:txBody>
          <a:bodyPr wrap="square">
            <a:spAutoFit/>
          </a:bodyPr>
          <a:lstStyle/>
          <a:p>
            <a:pPr marL="342900" indent="-342900">
              <a:buFont typeface="Arial" panose="020B0604020202020204" pitchFamily="34" charset="0"/>
              <a:buChar char="•"/>
            </a:pPr>
            <a:r>
              <a:rPr lang="en-US" altLang="ja-JP" sz="2000" i="1" dirty="0"/>
              <a:t>NEUROG3</a:t>
            </a:r>
            <a:r>
              <a:rPr lang="ja-JP" altLang="en-US" sz="2000" dirty="0"/>
              <a:t>強制発現オルガノイドでは、</a:t>
            </a:r>
            <a:r>
              <a:rPr lang="ja-JP" altLang="en-US" sz="2000" b="1" dirty="0">
                <a:latin typeface="+mj-lt"/>
              </a:rPr>
              <a:t>転写因子の発現が既に</a:t>
            </a:r>
            <a:r>
              <a:rPr lang="en-US" altLang="ja-JP" sz="2000" b="1" dirty="0">
                <a:latin typeface="+mj-lt"/>
              </a:rPr>
              <a:t>bias</a:t>
            </a:r>
            <a:r>
              <a:rPr lang="ja-JP" altLang="en-US" sz="2000" b="1" dirty="0">
                <a:latin typeface="+mj-lt"/>
              </a:rPr>
              <a:t>のかかった系</a:t>
            </a:r>
            <a:r>
              <a:rPr lang="ja-JP" altLang="en-US" sz="2000" dirty="0"/>
              <a:t>となっているため、</a:t>
            </a:r>
            <a:r>
              <a:rPr lang="ja-JP" altLang="en-US" sz="2000" b="1" dirty="0"/>
              <a:t>リプレッサーの</a:t>
            </a:r>
            <a:r>
              <a:rPr lang="en-US" altLang="ja-JP" sz="2000" b="1" dirty="0">
                <a:latin typeface="+mj-lt"/>
              </a:rPr>
              <a:t>screening</a:t>
            </a:r>
            <a:r>
              <a:rPr lang="ja-JP" altLang="en-US" sz="2000" b="1" dirty="0"/>
              <a:t>には不向き。</a:t>
            </a:r>
            <a:endParaRPr lang="en-US" altLang="ja-JP" sz="2000" b="1" dirty="0">
              <a:latin typeface="+mj-lt"/>
            </a:endParaRPr>
          </a:p>
        </p:txBody>
      </p:sp>
      <p:pic>
        <p:nvPicPr>
          <p:cNvPr id="4" name="Picture 4">
            <a:extLst>
              <a:ext uri="{FF2B5EF4-FFF2-40B4-BE49-F238E27FC236}">
                <a16:creationId xmlns:a16="http://schemas.microsoft.com/office/drawing/2014/main" id="{3267C837-B9A6-FB2D-4C21-C1E6D3DD37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2" t="30417" r="52977" b="55833"/>
          <a:stretch/>
        </p:blipFill>
        <p:spPr bwMode="auto">
          <a:xfrm>
            <a:off x="909130" y="291685"/>
            <a:ext cx="7744839" cy="207069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74DA286-126A-24D8-977C-2F84B224E96C}"/>
              </a:ext>
            </a:extLst>
          </p:cNvPr>
          <p:cNvSpPr txBox="1"/>
          <p:nvPr/>
        </p:nvSpPr>
        <p:spPr>
          <a:xfrm>
            <a:off x="6221186" y="2818676"/>
            <a:ext cx="3018789" cy="338554"/>
          </a:xfrm>
          <a:prstGeom prst="rect">
            <a:avLst/>
          </a:prstGeom>
          <a:noFill/>
        </p:spPr>
        <p:txBody>
          <a:bodyPr wrap="square">
            <a:spAutoFit/>
          </a:bodyPr>
          <a:lstStyle/>
          <a:p>
            <a:r>
              <a:rPr lang="en-US" altLang="ja-JP" sz="1600" dirty="0"/>
              <a:t>J </a:t>
            </a:r>
            <a:r>
              <a:rPr lang="en-US" altLang="ja-JP" sz="1600" dirty="0" err="1"/>
              <a:t>Beumer</a:t>
            </a:r>
            <a:r>
              <a:rPr lang="en-US" altLang="ja-JP" sz="1600" dirty="0"/>
              <a:t> et al., </a:t>
            </a:r>
            <a:r>
              <a:rPr lang="en-US" altLang="ja-JP" sz="1600" i="1" dirty="0">
                <a:effectLst/>
              </a:rPr>
              <a:t>Cell,</a:t>
            </a:r>
            <a:r>
              <a:rPr lang="en-US" altLang="ja-JP" sz="1600" dirty="0"/>
              <a:t> </a:t>
            </a:r>
            <a:r>
              <a:rPr lang="en-US" altLang="ja-JP" sz="1600" b="1" dirty="0">
                <a:effectLst/>
                <a:latin typeface="+mj-lt"/>
              </a:rPr>
              <a:t>181 </a:t>
            </a:r>
            <a:r>
              <a:rPr lang="en-US" altLang="ja-JP" sz="1600" dirty="0"/>
              <a:t>(2020)</a:t>
            </a:r>
            <a:endParaRPr lang="ja-JP" altLang="en-US" sz="1600" dirty="0"/>
          </a:p>
        </p:txBody>
      </p:sp>
      <p:grpSp>
        <p:nvGrpSpPr>
          <p:cNvPr id="8" name="グループ化 7">
            <a:extLst>
              <a:ext uri="{FF2B5EF4-FFF2-40B4-BE49-F238E27FC236}">
                <a16:creationId xmlns:a16="http://schemas.microsoft.com/office/drawing/2014/main" id="{48F90EFE-D449-BC8A-A76E-26A1E086ABA3}"/>
              </a:ext>
            </a:extLst>
          </p:cNvPr>
          <p:cNvGrpSpPr/>
          <p:nvPr/>
        </p:nvGrpSpPr>
        <p:grpSpPr>
          <a:xfrm>
            <a:off x="5279571" y="3243388"/>
            <a:ext cx="6411687" cy="2481654"/>
            <a:chOff x="5279571" y="3243388"/>
            <a:chExt cx="6411687" cy="2481654"/>
          </a:xfrm>
        </p:grpSpPr>
        <p:cxnSp>
          <p:nvCxnSpPr>
            <p:cNvPr id="11" name="直線矢印コネクタ 10">
              <a:extLst>
                <a:ext uri="{FF2B5EF4-FFF2-40B4-BE49-F238E27FC236}">
                  <a16:creationId xmlns:a16="http://schemas.microsoft.com/office/drawing/2014/main" id="{3D35BD04-0135-8460-A2C6-A38407845E6C}"/>
                </a:ext>
              </a:extLst>
            </p:cNvPr>
            <p:cNvCxnSpPr>
              <a:cxnSpLocks/>
            </p:cNvCxnSpPr>
            <p:nvPr/>
          </p:nvCxnSpPr>
          <p:spPr>
            <a:xfrm flipH="1" flipV="1">
              <a:off x="5634718" y="3243388"/>
              <a:ext cx="741589" cy="757112"/>
            </a:xfrm>
            <a:prstGeom prst="straightConnector1">
              <a:avLst/>
            </a:prstGeom>
            <a:ln w="127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2C0D3408-AAF2-1BF5-DAFA-4FA362B25D4B}"/>
                </a:ext>
              </a:extLst>
            </p:cNvPr>
            <p:cNvCxnSpPr>
              <a:cxnSpLocks/>
            </p:cNvCxnSpPr>
            <p:nvPr/>
          </p:nvCxnSpPr>
          <p:spPr>
            <a:xfrm flipH="1">
              <a:off x="5634718" y="4967930"/>
              <a:ext cx="741589" cy="757112"/>
            </a:xfrm>
            <a:prstGeom prst="straightConnector1">
              <a:avLst/>
            </a:prstGeom>
            <a:ln w="127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92903090-348B-1E90-AEB2-87092D7A74D8}"/>
                </a:ext>
              </a:extLst>
            </p:cNvPr>
            <p:cNvSpPr txBox="1"/>
            <p:nvPr/>
          </p:nvSpPr>
          <p:spPr>
            <a:xfrm>
              <a:off x="5279571" y="4272680"/>
              <a:ext cx="6411687" cy="400110"/>
            </a:xfrm>
            <a:prstGeom prst="rect">
              <a:avLst/>
            </a:prstGeom>
            <a:noFill/>
          </p:spPr>
          <p:txBody>
            <a:bodyPr wrap="square">
              <a:spAutoFit/>
            </a:bodyPr>
            <a:lstStyle/>
            <a:p>
              <a:r>
                <a:rPr lang="ja-JP" altLang="en-US" sz="2000" dirty="0">
                  <a:latin typeface="+mj-lt"/>
                </a:rPr>
                <a:t>両者の中間に位置するような</a:t>
              </a:r>
              <a:r>
                <a:rPr lang="en-US" altLang="ja-JP" sz="2000" b="1" dirty="0">
                  <a:solidFill>
                    <a:schemeClr val="accent2"/>
                  </a:solidFill>
                  <a:latin typeface="+mj-lt"/>
                </a:rPr>
                <a:t>unbiased</a:t>
              </a:r>
              <a:r>
                <a:rPr lang="ja-JP" altLang="en-US" sz="2000" b="1" dirty="0">
                  <a:solidFill>
                    <a:schemeClr val="accent2"/>
                  </a:solidFill>
                  <a:latin typeface="+mj-lt"/>
                </a:rPr>
                <a:t>な培養条件</a:t>
              </a:r>
              <a:r>
                <a:rPr lang="ja-JP" altLang="en-US" sz="2000" dirty="0">
                  <a:latin typeface="+mj-lt"/>
                </a:rPr>
                <a:t>が必要。</a:t>
              </a:r>
              <a:endParaRPr lang="en-US" altLang="ja-JP" sz="2000" dirty="0">
                <a:latin typeface="+mj-lt"/>
              </a:endParaRPr>
            </a:p>
          </p:txBody>
        </p:sp>
      </p:grpSp>
      <p:grpSp>
        <p:nvGrpSpPr>
          <p:cNvPr id="9" name="グループ化 8">
            <a:extLst>
              <a:ext uri="{FF2B5EF4-FFF2-40B4-BE49-F238E27FC236}">
                <a16:creationId xmlns:a16="http://schemas.microsoft.com/office/drawing/2014/main" id="{C038284F-4C73-0798-3ADD-9E7238D073FC}"/>
              </a:ext>
            </a:extLst>
          </p:cNvPr>
          <p:cNvGrpSpPr/>
          <p:nvPr/>
        </p:nvGrpSpPr>
        <p:grpSpPr>
          <a:xfrm>
            <a:off x="754531" y="3079992"/>
            <a:ext cx="10682938" cy="3716730"/>
            <a:chOff x="754531" y="3079992"/>
            <a:chExt cx="10682938" cy="3716730"/>
          </a:xfrm>
        </p:grpSpPr>
        <p:grpSp>
          <p:nvGrpSpPr>
            <p:cNvPr id="7" name="グループ化 6">
              <a:extLst>
                <a:ext uri="{FF2B5EF4-FFF2-40B4-BE49-F238E27FC236}">
                  <a16:creationId xmlns:a16="http://schemas.microsoft.com/office/drawing/2014/main" id="{8FCAA99F-F0B3-31FD-CB72-F42D836173C2}"/>
                </a:ext>
              </a:extLst>
            </p:cNvPr>
            <p:cNvGrpSpPr/>
            <p:nvPr/>
          </p:nvGrpSpPr>
          <p:grpSpPr>
            <a:xfrm>
              <a:off x="754531" y="3079992"/>
              <a:ext cx="10682938" cy="3625116"/>
              <a:chOff x="754531" y="3079992"/>
              <a:chExt cx="10682938" cy="3625116"/>
            </a:xfrm>
          </p:grpSpPr>
          <p:sp>
            <p:nvSpPr>
              <p:cNvPr id="3" name="テキスト ボックス 2">
                <a:extLst>
                  <a:ext uri="{FF2B5EF4-FFF2-40B4-BE49-F238E27FC236}">
                    <a16:creationId xmlns:a16="http://schemas.microsoft.com/office/drawing/2014/main" id="{729CFEF7-F6D0-AC9C-7635-BF3010EBA852}"/>
                  </a:ext>
                </a:extLst>
              </p:cNvPr>
              <p:cNvSpPr txBox="1"/>
              <p:nvPr/>
            </p:nvSpPr>
            <p:spPr>
              <a:xfrm>
                <a:off x="754531" y="5997222"/>
                <a:ext cx="10682938" cy="707886"/>
              </a:xfrm>
              <a:prstGeom prst="rect">
                <a:avLst/>
              </a:prstGeom>
              <a:noFill/>
            </p:spPr>
            <p:txBody>
              <a:bodyPr wrap="square">
                <a:spAutoFit/>
              </a:bodyPr>
              <a:lstStyle/>
              <a:p>
                <a:pPr marL="342900" indent="-342900">
                  <a:buFont typeface="Arial" panose="020B0604020202020204" pitchFamily="34" charset="0"/>
                  <a:buChar char="•"/>
                </a:pPr>
                <a:r>
                  <a:rPr lang="ja-JP" altLang="en-US" sz="2000" dirty="0"/>
                  <a:t>従来のヒトオルガノイドの分化条件では、</a:t>
                </a:r>
                <a:r>
                  <a:rPr lang="ja-JP" altLang="en-US" sz="2000" b="1" dirty="0">
                    <a:latin typeface="+mj-lt"/>
                  </a:rPr>
                  <a:t>吸収上皮細胞が大多数で</a:t>
                </a:r>
                <a:r>
                  <a:rPr lang="en-US" altLang="ja-JP" sz="2000" b="1" dirty="0">
                    <a:latin typeface="+mj-lt"/>
                  </a:rPr>
                  <a:t>EEC cell</a:t>
                </a:r>
                <a:r>
                  <a:rPr lang="ja-JP" altLang="en-US" sz="2000" b="1" dirty="0">
                    <a:latin typeface="+mj-lt"/>
                  </a:rPr>
                  <a:t>の割合が非常に少ないため、スクリーニングの感度が不足しかねない。</a:t>
                </a:r>
                <a:endParaRPr lang="en-US" altLang="ja-JP" sz="2000" b="1" dirty="0">
                  <a:latin typeface="+mj-lt"/>
                </a:endParaRPr>
              </a:p>
            </p:txBody>
          </p:sp>
          <p:pic>
            <p:nvPicPr>
              <p:cNvPr id="6" name="Picture 2">
                <a:extLst>
                  <a:ext uri="{FF2B5EF4-FFF2-40B4-BE49-F238E27FC236}">
                    <a16:creationId xmlns:a16="http://schemas.microsoft.com/office/drawing/2014/main" id="{577A6128-7B91-6D25-C756-7575DD7B34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85" r="54379" b="48190"/>
              <a:stretch/>
            </p:blipFill>
            <p:spPr bwMode="auto">
              <a:xfrm>
                <a:off x="1163126" y="3079992"/>
                <a:ext cx="3474187" cy="286147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テキスト ボックス 14">
              <a:extLst>
                <a:ext uri="{FF2B5EF4-FFF2-40B4-BE49-F238E27FC236}">
                  <a16:creationId xmlns:a16="http://schemas.microsoft.com/office/drawing/2014/main" id="{A4564E92-007A-4110-E85F-728766C16E38}"/>
                </a:ext>
              </a:extLst>
            </p:cNvPr>
            <p:cNvSpPr txBox="1"/>
            <p:nvPr/>
          </p:nvSpPr>
          <p:spPr>
            <a:xfrm>
              <a:off x="6221186" y="6458168"/>
              <a:ext cx="3971438" cy="338554"/>
            </a:xfrm>
            <a:prstGeom prst="rect">
              <a:avLst/>
            </a:prstGeom>
            <a:noFill/>
          </p:spPr>
          <p:txBody>
            <a:bodyPr wrap="square">
              <a:spAutoFit/>
            </a:bodyPr>
            <a:lstStyle/>
            <a:p>
              <a:r>
                <a:rPr lang="en-US" altLang="ja-JP" sz="1600" dirty="0"/>
                <a:t>T Sato et al.,</a:t>
              </a:r>
              <a:r>
                <a:rPr lang="en-US" altLang="ja-JP" sz="1600" i="1" dirty="0"/>
                <a:t> Gastroenterology</a:t>
              </a:r>
              <a:r>
                <a:rPr lang="en-US" altLang="ja-JP" sz="1600" i="1" dirty="0">
                  <a:effectLst/>
                </a:rPr>
                <a:t>,</a:t>
              </a:r>
              <a:r>
                <a:rPr lang="en-US" altLang="ja-JP" sz="1600" dirty="0"/>
                <a:t> </a:t>
              </a:r>
              <a:r>
                <a:rPr lang="en-US" altLang="ja-JP" sz="1600" b="1" dirty="0">
                  <a:effectLst/>
                  <a:latin typeface="+mj-lt"/>
                </a:rPr>
                <a:t>141</a:t>
              </a:r>
              <a:r>
                <a:rPr lang="ja-JP" altLang="en-US" sz="1600" b="1" dirty="0">
                  <a:latin typeface="+mj-lt"/>
                </a:rPr>
                <a:t> </a:t>
              </a:r>
              <a:r>
                <a:rPr lang="en-US" altLang="ja-JP" sz="1600" dirty="0"/>
                <a:t>(2011)</a:t>
              </a:r>
              <a:endParaRPr lang="ja-JP" altLang="en-US" sz="1600" dirty="0"/>
            </a:p>
          </p:txBody>
        </p:sp>
      </p:grpSp>
    </p:spTree>
    <p:extLst>
      <p:ext uri="{BB962C8B-B14F-4D97-AF65-F5344CB8AC3E}">
        <p14:creationId xmlns:p14="http://schemas.microsoft.com/office/powerpoint/2010/main" val="4019668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E2B6C1A-35E6-8C0C-4AF5-5AEA01D31746}"/>
              </a:ext>
            </a:extLst>
          </p:cNvPr>
          <p:cNvSpPr txBox="1"/>
          <p:nvPr/>
        </p:nvSpPr>
        <p:spPr>
          <a:xfrm>
            <a:off x="468712" y="3987132"/>
            <a:ext cx="6205253" cy="1943224"/>
          </a:xfrm>
          <a:prstGeom prst="rect">
            <a:avLst/>
          </a:prstGeom>
          <a:noFill/>
        </p:spPr>
        <p:txBody>
          <a:bodyPr wrap="square">
            <a:spAutoFit/>
          </a:bodyPr>
          <a:lstStyle/>
          <a:p>
            <a:r>
              <a:rPr lang="en-US" altLang="ja-JP" sz="2000" b="1" dirty="0">
                <a:latin typeface="+mj-lt"/>
              </a:rPr>
              <a:t>3</a:t>
            </a:r>
            <a:r>
              <a:rPr lang="ja-JP" altLang="en-US" sz="2000" b="1" dirty="0">
                <a:latin typeface="+mj-lt"/>
              </a:rPr>
              <a:t>段階</a:t>
            </a:r>
            <a:r>
              <a:rPr lang="ja-JP" altLang="en-US" sz="2000" dirty="0"/>
              <a:t>で</a:t>
            </a:r>
            <a:r>
              <a:rPr lang="en-US" altLang="ja-JP" sz="2000" dirty="0"/>
              <a:t>diversity</a:t>
            </a:r>
            <a:r>
              <a:rPr lang="ja-JP" altLang="en-US" sz="2000" dirty="0"/>
              <a:t>に富んだオルガノイドを誘導する。</a:t>
            </a:r>
            <a:endParaRPr lang="en-US" altLang="ja-JP" sz="2000" dirty="0"/>
          </a:p>
          <a:p>
            <a:endParaRPr lang="en-US" altLang="ja-JP" sz="1050" dirty="0"/>
          </a:p>
          <a:p>
            <a:pPr marL="457200" indent="-457200">
              <a:lnSpc>
                <a:spcPct val="150000"/>
              </a:lnSpc>
              <a:buFont typeface="+mj-lt"/>
              <a:buAutoNum type="arabicPeriod"/>
            </a:pPr>
            <a:r>
              <a:rPr lang="en-US" altLang="ja-JP" sz="2000" dirty="0">
                <a:solidFill>
                  <a:schemeClr val="accent2"/>
                </a:solidFill>
                <a:latin typeface="+mj-lt"/>
              </a:rPr>
              <a:t>Expansion media</a:t>
            </a:r>
            <a:r>
              <a:rPr lang="ja-JP" altLang="en-US" dirty="0"/>
              <a:t>（</a:t>
            </a:r>
            <a:r>
              <a:rPr lang="ja-JP" altLang="en-US" b="1" dirty="0"/>
              <a:t>幹細胞</a:t>
            </a:r>
            <a:r>
              <a:rPr lang="ja-JP" altLang="en-US" dirty="0"/>
              <a:t>の拡大）</a:t>
            </a:r>
            <a:endParaRPr lang="en-US" altLang="ja-JP" sz="2000" dirty="0"/>
          </a:p>
          <a:p>
            <a:pPr marL="457200" indent="-457200">
              <a:lnSpc>
                <a:spcPct val="150000"/>
              </a:lnSpc>
              <a:buFont typeface="+mj-lt"/>
              <a:buAutoNum type="arabicPeriod"/>
            </a:pPr>
            <a:r>
              <a:rPr lang="en-US" altLang="ja-JP" sz="2000" dirty="0">
                <a:solidFill>
                  <a:schemeClr val="accent2"/>
                </a:solidFill>
                <a:latin typeface="+mj-lt"/>
              </a:rPr>
              <a:t>Patterning media</a:t>
            </a:r>
            <a:r>
              <a:rPr lang="ja-JP" altLang="en-US" dirty="0"/>
              <a:t>（</a:t>
            </a:r>
            <a:r>
              <a:rPr lang="ja-JP" altLang="en-US" b="1" dirty="0"/>
              <a:t>分泌系細胞</a:t>
            </a:r>
            <a:r>
              <a:rPr lang="ja-JP" altLang="en-US" dirty="0"/>
              <a:t>を誘導）</a:t>
            </a:r>
            <a:endParaRPr lang="en-US" altLang="ja-JP" dirty="0"/>
          </a:p>
          <a:p>
            <a:pPr marL="457200" indent="-457200">
              <a:lnSpc>
                <a:spcPct val="150000"/>
              </a:lnSpc>
              <a:buFont typeface="+mj-lt"/>
              <a:buAutoNum type="arabicPeriod"/>
            </a:pPr>
            <a:r>
              <a:rPr lang="en-US" altLang="ja-JP" sz="2000" dirty="0">
                <a:solidFill>
                  <a:schemeClr val="accent2"/>
                </a:solidFill>
                <a:latin typeface="+mj-lt"/>
              </a:rPr>
              <a:t>Maturation media</a:t>
            </a:r>
            <a:r>
              <a:rPr lang="ja-JP" altLang="en-US" dirty="0"/>
              <a:t>（</a:t>
            </a:r>
            <a:r>
              <a:rPr lang="ja-JP" altLang="en-US" b="1" dirty="0"/>
              <a:t>吸収上皮細胞</a:t>
            </a:r>
            <a:r>
              <a:rPr lang="ja-JP" altLang="en-US" dirty="0"/>
              <a:t>の誘導）</a:t>
            </a:r>
            <a:endParaRPr lang="ja-JP" altLang="en-US" sz="2000" dirty="0"/>
          </a:p>
        </p:txBody>
      </p:sp>
      <p:pic>
        <p:nvPicPr>
          <p:cNvPr id="6" name="Picture 2">
            <a:extLst>
              <a:ext uri="{FF2B5EF4-FFF2-40B4-BE49-F238E27FC236}">
                <a16:creationId xmlns:a16="http://schemas.microsoft.com/office/drawing/2014/main" id="{1D35AD8D-5DF6-37F0-8EFB-C32F8ABFA5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85" r="32947" b="48190"/>
          <a:stretch/>
        </p:blipFill>
        <p:spPr bwMode="auto">
          <a:xfrm>
            <a:off x="6807527" y="3895560"/>
            <a:ext cx="5041120" cy="28249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a:extLst>
              <a:ext uri="{FF2B5EF4-FFF2-40B4-BE49-F238E27FC236}">
                <a16:creationId xmlns:a16="http://schemas.microsoft.com/office/drawing/2014/main" id="{E8E33CF9-F036-54CD-EE49-1749B5CC672E}"/>
              </a:ext>
            </a:extLst>
          </p:cNvPr>
          <p:cNvGrpSpPr>
            <a:grpSpLocks noChangeAspect="1"/>
          </p:cNvGrpSpPr>
          <p:nvPr/>
        </p:nvGrpSpPr>
        <p:grpSpPr>
          <a:xfrm>
            <a:off x="334213" y="811272"/>
            <a:ext cx="10728984" cy="3048619"/>
            <a:chOff x="637309" y="862281"/>
            <a:chExt cx="10724547" cy="3047358"/>
          </a:xfrm>
        </p:grpSpPr>
        <p:pic>
          <p:nvPicPr>
            <p:cNvPr id="1026" name="Picture 2">
              <a:extLst>
                <a:ext uri="{FF2B5EF4-FFF2-40B4-BE49-F238E27FC236}">
                  <a16:creationId xmlns:a16="http://schemas.microsoft.com/office/drawing/2014/main" id="{8E8091D8-14FD-8569-4162-F0ED34BCDF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265"/>
            <a:stretch/>
          </p:blipFill>
          <p:spPr bwMode="auto">
            <a:xfrm>
              <a:off x="830145" y="862281"/>
              <a:ext cx="10531711" cy="3047358"/>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196CE4CD-4663-7A41-D92E-2439F4055A03}"/>
                </a:ext>
              </a:extLst>
            </p:cNvPr>
            <p:cNvSpPr/>
            <p:nvPr/>
          </p:nvSpPr>
          <p:spPr>
            <a:xfrm>
              <a:off x="637309" y="862281"/>
              <a:ext cx="591127" cy="375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テキスト ボックス 2">
            <a:extLst>
              <a:ext uri="{FF2B5EF4-FFF2-40B4-BE49-F238E27FC236}">
                <a16:creationId xmlns:a16="http://schemas.microsoft.com/office/drawing/2014/main" id="{CBA51B30-CDA3-3A0D-68BA-6BCD0039B2DC}"/>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Unbiased</a:t>
            </a:r>
            <a:r>
              <a:rPr lang="ja-JP" altLang="en-US" sz="2800" dirty="0"/>
              <a:t>なオルガノイド培養条件</a:t>
            </a:r>
          </a:p>
        </p:txBody>
      </p:sp>
      <p:sp>
        <p:nvSpPr>
          <p:cNvPr id="2" name="テキスト ボックス 1">
            <a:extLst>
              <a:ext uri="{FF2B5EF4-FFF2-40B4-BE49-F238E27FC236}">
                <a16:creationId xmlns:a16="http://schemas.microsoft.com/office/drawing/2014/main" id="{5A44FE11-5CA4-2D5D-4CBB-01D7B4BFD134}"/>
              </a:ext>
            </a:extLst>
          </p:cNvPr>
          <p:cNvSpPr txBox="1"/>
          <p:nvPr/>
        </p:nvSpPr>
        <p:spPr>
          <a:xfrm>
            <a:off x="177161" y="3491999"/>
            <a:ext cx="3695073" cy="338554"/>
          </a:xfrm>
          <a:prstGeom prst="rect">
            <a:avLst/>
          </a:prstGeom>
          <a:noFill/>
        </p:spPr>
        <p:txBody>
          <a:bodyPr wrap="square">
            <a:spAutoFit/>
          </a:bodyPr>
          <a:lstStyle/>
          <a:p>
            <a:r>
              <a:rPr lang="en-US" altLang="ja-JP" sz="1600" dirty="0"/>
              <a:t>GW He et al., </a:t>
            </a:r>
            <a:r>
              <a:rPr lang="en-US" altLang="ja-JP" sz="1600" i="1" dirty="0">
                <a:effectLst/>
              </a:rPr>
              <a:t>Cell Stem Cell,</a:t>
            </a:r>
            <a:r>
              <a:rPr lang="en-US" altLang="ja-JP" sz="1600" dirty="0"/>
              <a:t> </a:t>
            </a:r>
            <a:r>
              <a:rPr lang="en-US" altLang="ja-JP" sz="1600" b="1" dirty="0">
                <a:effectLst/>
                <a:latin typeface="+mj-lt"/>
              </a:rPr>
              <a:t>29</a:t>
            </a:r>
            <a:r>
              <a:rPr lang="ja-JP" altLang="en-US" sz="1600" b="1" dirty="0">
                <a:latin typeface="+mj-lt"/>
              </a:rPr>
              <a:t> </a:t>
            </a:r>
            <a:r>
              <a:rPr lang="en-US" altLang="ja-JP" sz="1600" dirty="0"/>
              <a:t>(2022)</a:t>
            </a:r>
            <a:endParaRPr lang="ja-JP" altLang="en-US" sz="1600" dirty="0"/>
          </a:p>
        </p:txBody>
      </p:sp>
      <p:sp>
        <p:nvSpPr>
          <p:cNvPr id="9" name="テキスト ボックス 8">
            <a:extLst>
              <a:ext uri="{FF2B5EF4-FFF2-40B4-BE49-F238E27FC236}">
                <a16:creationId xmlns:a16="http://schemas.microsoft.com/office/drawing/2014/main" id="{4FE6E884-509C-EC20-FE60-FD91068095FF}"/>
              </a:ext>
            </a:extLst>
          </p:cNvPr>
          <p:cNvSpPr txBox="1"/>
          <p:nvPr/>
        </p:nvSpPr>
        <p:spPr>
          <a:xfrm>
            <a:off x="468712" y="6135734"/>
            <a:ext cx="6119868" cy="584775"/>
          </a:xfrm>
          <a:prstGeom prst="rect">
            <a:avLst/>
          </a:prstGeom>
          <a:noFill/>
        </p:spPr>
        <p:txBody>
          <a:bodyPr wrap="square">
            <a:spAutoFit/>
          </a:bodyPr>
          <a:lstStyle/>
          <a:p>
            <a:r>
              <a:rPr lang="ja-JP" altLang="en-US" sz="1600" dirty="0"/>
              <a:t>普通に分化させると吸収上皮方向に偏ってしまうので、先に希少な細胞を誘導しておいた上で、後から吸収上皮を誘導しようという考え方。</a:t>
            </a:r>
            <a:endParaRPr lang="en-US" altLang="ja-JP" sz="1600" dirty="0"/>
          </a:p>
        </p:txBody>
      </p:sp>
      <p:sp>
        <p:nvSpPr>
          <p:cNvPr id="5" name="右中かっこ 4">
            <a:extLst>
              <a:ext uri="{FF2B5EF4-FFF2-40B4-BE49-F238E27FC236}">
                <a16:creationId xmlns:a16="http://schemas.microsoft.com/office/drawing/2014/main" id="{7EF12FBD-5507-A3AD-4CAC-C7E75697A77E}"/>
              </a:ext>
            </a:extLst>
          </p:cNvPr>
          <p:cNvSpPr/>
          <p:nvPr/>
        </p:nvSpPr>
        <p:spPr>
          <a:xfrm>
            <a:off x="5481215" y="4646205"/>
            <a:ext cx="176788" cy="35361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右中かっこ 9">
            <a:extLst>
              <a:ext uri="{FF2B5EF4-FFF2-40B4-BE49-F238E27FC236}">
                <a16:creationId xmlns:a16="http://schemas.microsoft.com/office/drawing/2014/main" id="{EEC3F676-B935-65E9-B60C-80999453035E}"/>
              </a:ext>
            </a:extLst>
          </p:cNvPr>
          <p:cNvSpPr/>
          <p:nvPr/>
        </p:nvSpPr>
        <p:spPr>
          <a:xfrm>
            <a:off x="5481215" y="5073372"/>
            <a:ext cx="176788" cy="73402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D45634A-7D42-9FCF-95A7-EA2EEBAFA69C}"/>
              </a:ext>
            </a:extLst>
          </p:cNvPr>
          <p:cNvSpPr txBox="1"/>
          <p:nvPr/>
        </p:nvSpPr>
        <p:spPr>
          <a:xfrm>
            <a:off x="5658003" y="4661266"/>
            <a:ext cx="1259089" cy="338554"/>
          </a:xfrm>
          <a:prstGeom prst="rect">
            <a:avLst/>
          </a:prstGeom>
          <a:noFill/>
        </p:spPr>
        <p:txBody>
          <a:bodyPr wrap="square">
            <a:spAutoFit/>
          </a:bodyPr>
          <a:lstStyle/>
          <a:p>
            <a:r>
              <a:rPr lang="ja-JP" altLang="en-US" sz="1600" dirty="0"/>
              <a:t>未分化培地</a:t>
            </a:r>
          </a:p>
        </p:txBody>
      </p:sp>
      <p:sp>
        <p:nvSpPr>
          <p:cNvPr id="12" name="テキスト ボックス 11">
            <a:extLst>
              <a:ext uri="{FF2B5EF4-FFF2-40B4-BE49-F238E27FC236}">
                <a16:creationId xmlns:a16="http://schemas.microsoft.com/office/drawing/2014/main" id="{6AC383FC-D6C2-0AEE-D59F-1724D5E27242}"/>
              </a:ext>
            </a:extLst>
          </p:cNvPr>
          <p:cNvSpPr txBox="1"/>
          <p:nvPr/>
        </p:nvSpPr>
        <p:spPr>
          <a:xfrm>
            <a:off x="5772515" y="5271105"/>
            <a:ext cx="1040142" cy="338554"/>
          </a:xfrm>
          <a:prstGeom prst="rect">
            <a:avLst/>
          </a:prstGeom>
          <a:noFill/>
        </p:spPr>
        <p:txBody>
          <a:bodyPr wrap="square">
            <a:spAutoFit/>
          </a:bodyPr>
          <a:lstStyle/>
          <a:p>
            <a:r>
              <a:rPr lang="ja-JP" altLang="en-US" sz="1600" dirty="0"/>
              <a:t>分化培地</a:t>
            </a:r>
          </a:p>
        </p:txBody>
      </p:sp>
    </p:spTree>
    <p:extLst>
      <p:ext uri="{BB962C8B-B14F-4D97-AF65-F5344CB8AC3E}">
        <p14:creationId xmlns:p14="http://schemas.microsoft.com/office/powerpoint/2010/main" val="1954714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495B19B-410F-22A4-9047-36DE01B0F2CE}"/>
              </a:ext>
            </a:extLst>
          </p:cNvPr>
          <p:cNvGrpSpPr>
            <a:grpSpLocks noChangeAspect="1"/>
          </p:cNvGrpSpPr>
          <p:nvPr/>
        </p:nvGrpSpPr>
        <p:grpSpPr>
          <a:xfrm>
            <a:off x="8995737" y="110731"/>
            <a:ext cx="2587380" cy="6022861"/>
            <a:chOff x="8572719" y="173309"/>
            <a:chExt cx="2797245" cy="6511381"/>
          </a:xfrm>
        </p:grpSpPr>
        <p:pic>
          <p:nvPicPr>
            <p:cNvPr id="3074" name="Picture 2">
              <a:extLst>
                <a:ext uri="{FF2B5EF4-FFF2-40B4-BE49-F238E27FC236}">
                  <a16:creationId xmlns:a16="http://schemas.microsoft.com/office/drawing/2014/main" id="{483C5375-1200-4D6A-6A0C-E811AF3615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5" t="1824" r="68111" b="30212"/>
            <a:stretch/>
          </p:blipFill>
          <p:spPr bwMode="auto">
            <a:xfrm>
              <a:off x="8572719" y="173309"/>
              <a:ext cx="2797245" cy="651138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A4208A4-33B7-5D79-6A38-A72E8306A934}"/>
                </a:ext>
              </a:extLst>
            </p:cNvPr>
            <p:cNvSpPr/>
            <p:nvPr/>
          </p:nvSpPr>
          <p:spPr>
            <a:xfrm>
              <a:off x="11120582" y="905164"/>
              <a:ext cx="249382" cy="2523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23D245CF-C58F-A0E5-59BA-DA9ABF2A96F6}"/>
              </a:ext>
            </a:extLst>
          </p:cNvPr>
          <p:cNvGrpSpPr>
            <a:grpSpLocks noChangeAspect="1"/>
          </p:cNvGrpSpPr>
          <p:nvPr/>
        </p:nvGrpSpPr>
        <p:grpSpPr>
          <a:xfrm>
            <a:off x="603937" y="4156122"/>
            <a:ext cx="5562900" cy="1869111"/>
            <a:chOff x="675262" y="3857435"/>
            <a:chExt cx="4690702" cy="1576056"/>
          </a:xfrm>
        </p:grpSpPr>
        <p:pic>
          <p:nvPicPr>
            <p:cNvPr id="3" name="図 2">
              <a:extLst>
                <a:ext uri="{FF2B5EF4-FFF2-40B4-BE49-F238E27FC236}">
                  <a16:creationId xmlns:a16="http://schemas.microsoft.com/office/drawing/2014/main" id="{B847B037-F672-D08A-EF5E-67C63182E93F}"/>
                </a:ext>
              </a:extLst>
            </p:cNvPr>
            <p:cNvPicPr>
              <a:picLocks noChangeAspect="1"/>
            </p:cNvPicPr>
            <p:nvPr/>
          </p:nvPicPr>
          <p:blipFill>
            <a:blip r:embed="rId3"/>
            <a:stretch>
              <a:fillRect/>
            </a:stretch>
          </p:blipFill>
          <p:spPr>
            <a:xfrm>
              <a:off x="675262" y="3885144"/>
              <a:ext cx="4690702" cy="1548347"/>
            </a:xfrm>
            <a:prstGeom prst="rect">
              <a:avLst/>
            </a:prstGeom>
          </p:spPr>
        </p:pic>
        <p:sp>
          <p:nvSpPr>
            <p:cNvPr id="8" name="正方形/長方形 7">
              <a:extLst>
                <a:ext uri="{FF2B5EF4-FFF2-40B4-BE49-F238E27FC236}">
                  <a16:creationId xmlns:a16="http://schemas.microsoft.com/office/drawing/2014/main" id="{7CA415DE-908F-079C-11CD-552CDFCD01B1}"/>
                </a:ext>
              </a:extLst>
            </p:cNvPr>
            <p:cNvSpPr/>
            <p:nvPr/>
          </p:nvSpPr>
          <p:spPr>
            <a:xfrm>
              <a:off x="675262" y="3857435"/>
              <a:ext cx="497756" cy="3912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E299B577-83F9-DDD3-1011-5FA8ADB4E394}"/>
              </a:ext>
            </a:extLst>
          </p:cNvPr>
          <p:cNvSpPr txBox="1"/>
          <p:nvPr/>
        </p:nvSpPr>
        <p:spPr>
          <a:xfrm>
            <a:off x="1783134" y="3122161"/>
            <a:ext cx="3684795" cy="369332"/>
          </a:xfrm>
          <a:prstGeom prst="rect">
            <a:avLst/>
          </a:prstGeom>
          <a:noFill/>
        </p:spPr>
        <p:txBody>
          <a:bodyPr wrap="square">
            <a:spAutoFit/>
          </a:bodyPr>
          <a:lstStyle/>
          <a:p>
            <a:r>
              <a:rPr lang="en-US" altLang="ja-JP" b="1" dirty="0">
                <a:latin typeface="+mj-lt"/>
              </a:rPr>
              <a:t>1. </a:t>
            </a:r>
            <a:r>
              <a:rPr lang="en-US" altLang="ja-JP" b="1" dirty="0">
                <a:solidFill>
                  <a:schemeClr val="accent2"/>
                </a:solidFill>
                <a:latin typeface="+mj-lt"/>
              </a:rPr>
              <a:t>Unbiased</a:t>
            </a:r>
            <a:r>
              <a:rPr lang="ja-JP" altLang="en-US" b="1" dirty="0">
                <a:latin typeface="+mj-lt"/>
              </a:rPr>
              <a:t>なオルガノイド培養条件</a:t>
            </a:r>
            <a:endParaRPr lang="en-US" altLang="ja-JP" b="1" dirty="0">
              <a:latin typeface="+mj-lt"/>
            </a:endParaRPr>
          </a:p>
        </p:txBody>
      </p:sp>
      <p:sp>
        <p:nvSpPr>
          <p:cNvPr id="11" name="テキスト ボックス 10">
            <a:extLst>
              <a:ext uri="{FF2B5EF4-FFF2-40B4-BE49-F238E27FC236}">
                <a16:creationId xmlns:a16="http://schemas.microsoft.com/office/drawing/2014/main" id="{70A23643-9ACF-9127-4C9B-B1FC57935FBF}"/>
              </a:ext>
            </a:extLst>
          </p:cNvPr>
          <p:cNvSpPr txBox="1"/>
          <p:nvPr/>
        </p:nvSpPr>
        <p:spPr>
          <a:xfrm>
            <a:off x="1440753" y="6133592"/>
            <a:ext cx="4472860" cy="369332"/>
          </a:xfrm>
          <a:prstGeom prst="rect">
            <a:avLst/>
          </a:prstGeom>
          <a:noFill/>
        </p:spPr>
        <p:txBody>
          <a:bodyPr wrap="square">
            <a:spAutoFit/>
          </a:bodyPr>
          <a:lstStyle/>
          <a:p>
            <a:r>
              <a:rPr lang="en-US" altLang="ja-JP" b="1" dirty="0">
                <a:latin typeface="+mj-lt"/>
              </a:rPr>
              <a:t>2. Multiple fluorescent reporter systems</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8BA83AB-3604-6B90-BA36-C39080719221}"/>
                  </a:ext>
                </a:extLst>
              </p:cNvPr>
              <p:cNvSpPr txBox="1"/>
              <p:nvPr/>
            </p:nvSpPr>
            <p:spPr>
              <a:xfrm>
                <a:off x="3101963" y="3430400"/>
                <a:ext cx="1047139"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4400" b="1" i="1" smtClean="0">
                          <a:latin typeface="Cambria Math" panose="02040503050406030204" pitchFamily="18" charset="0"/>
                          <a:ea typeface="Cambria Math" panose="02040503050406030204" pitchFamily="18" charset="0"/>
                        </a:rPr>
                        <m:t>×</m:t>
                      </m:r>
                    </m:oMath>
                  </m:oMathPara>
                </a14:m>
                <a:endParaRPr lang="ja-JP" altLang="en-US" sz="4400" b="1" dirty="0">
                  <a:latin typeface="+mj-lt"/>
                  <a:ea typeface="+mj-ea"/>
                </a:endParaRPr>
              </a:p>
            </p:txBody>
          </p:sp>
        </mc:Choice>
        <mc:Fallback xmlns="">
          <p:sp>
            <p:nvSpPr>
              <p:cNvPr id="14" name="テキスト ボックス 13">
                <a:extLst>
                  <a:ext uri="{FF2B5EF4-FFF2-40B4-BE49-F238E27FC236}">
                    <a16:creationId xmlns:a16="http://schemas.microsoft.com/office/drawing/2014/main" id="{98BA83AB-3604-6B90-BA36-C39080719221}"/>
                  </a:ext>
                </a:extLst>
              </p:cNvPr>
              <p:cNvSpPr txBox="1">
                <a:spLocks noRot="1" noChangeAspect="1" noMove="1" noResize="1" noEditPoints="1" noAdjustHandles="1" noChangeArrowheads="1" noChangeShapeType="1" noTextEdit="1"/>
              </p:cNvSpPr>
              <p:nvPr/>
            </p:nvSpPr>
            <p:spPr>
              <a:xfrm>
                <a:off x="3101963" y="3430400"/>
                <a:ext cx="1047139" cy="769441"/>
              </a:xfrm>
              <a:prstGeom prst="rect">
                <a:avLst/>
              </a:prstGeom>
              <a:blipFill>
                <a:blip r:embed="rId5"/>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CFF78F2-997C-0F41-D404-844A053E5493}"/>
              </a:ext>
            </a:extLst>
          </p:cNvPr>
          <p:cNvCxnSpPr/>
          <p:nvPr/>
        </p:nvCxnSpPr>
        <p:spPr>
          <a:xfrm>
            <a:off x="7206856" y="3814911"/>
            <a:ext cx="1246909"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33671A3E-5948-B06A-45E2-B5B8F682740D}"/>
              </a:ext>
            </a:extLst>
          </p:cNvPr>
          <p:cNvSpPr txBox="1"/>
          <p:nvPr/>
        </p:nvSpPr>
        <p:spPr>
          <a:xfrm>
            <a:off x="328900" y="110731"/>
            <a:ext cx="4847258" cy="523220"/>
          </a:xfrm>
          <a:prstGeom prst="rect">
            <a:avLst/>
          </a:prstGeom>
          <a:noFill/>
        </p:spPr>
        <p:txBody>
          <a:bodyPr wrap="square">
            <a:spAutoFit/>
          </a:bodyPr>
          <a:lstStyle/>
          <a:p>
            <a:r>
              <a:rPr lang="ja-JP" altLang="en-US" sz="2800" dirty="0"/>
              <a:t>研究の基盤となった実験系</a:t>
            </a:r>
            <a:endParaRPr lang="en-US" altLang="ja-JP" sz="2800" dirty="0"/>
          </a:p>
        </p:txBody>
      </p:sp>
      <p:sp>
        <p:nvSpPr>
          <p:cNvPr id="7" name="テキスト ボックス 6">
            <a:extLst>
              <a:ext uri="{FF2B5EF4-FFF2-40B4-BE49-F238E27FC236}">
                <a16:creationId xmlns:a16="http://schemas.microsoft.com/office/drawing/2014/main" id="{A092B0CC-DDA1-4E10-EF73-F1E12B36BC1F}"/>
              </a:ext>
            </a:extLst>
          </p:cNvPr>
          <p:cNvSpPr txBox="1"/>
          <p:nvPr/>
        </p:nvSpPr>
        <p:spPr>
          <a:xfrm>
            <a:off x="6724073" y="3043089"/>
            <a:ext cx="2182656" cy="646331"/>
          </a:xfrm>
          <a:prstGeom prst="rect">
            <a:avLst/>
          </a:prstGeom>
          <a:noFill/>
        </p:spPr>
        <p:txBody>
          <a:bodyPr wrap="square">
            <a:spAutoFit/>
          </a:bodyPr>
          <a:lstStyle/>
          <a:p>
            <a:pPr algn="ctr"/>
            <a:r>
              <a:rPr lang="ja-JP" altLang="en-US" dirty="0">
                <a:latin typeface="+mj-lt"/>
              </a:rPr>
              <a:t>どのように新規分子を見つけてくるか？</a:t>
            </a:r>
            <a:endParaRPr lang="en-US" altLang="ja-JP" dirty="0">
              <a:latin typeface="+mj-lt"/>
            </a:endParaRPr>
          </a:p>
        </p:txBody>
      </p:sp>
      <p:grpSp>
        <p:nvGrpSpPr>
          <p:cNvPr id="13" name="グループ化 12">
            <a:extLst>
              <a:ext uri="{FF2B5EF4-FFF2-40B4-BE49-F238E27FC236}">
                <a16:creationId xmlns:a16="http://schemas.microsoft.com/office/drawing/2014/main" id="{C4C1A073-2273-8EFE-0B3B-2B28D750A3EA}"/>
              </a:ext>
            </a:extLst>
          </p:cNvPr>
          <p:cNvGrpSpPr>
            <a:grpSpLocks noChangeAspect="1"/>
          </p:cNvGrpSpPr>
          <p:nvPr/>
        </p:nvGrpSpPr>
        <p:grpSpPr>
          <a:xfrm>
            <a:off x="0" y="666812"/>
            <a:ext cx="7824247" cy="2223244"/>
            <a:chOff x="637309" y="862281"/>
            <a:chExt cx="10724547" cy="3047358"/>
          </a:xfrm>
        </p:grpSpPr>
        <p:pic>
          <p:nvPicPr>
            <p:cNvPr id="15" name="Picture 2">
              <a:extLst>
                <a:ext uri="{FF2B5EF4-FFF2-40B4-BE49-F238E27FC236}">
                  <a16:creationId xmlns:a16="http://schemas.microsoft.com/office/drawing/2014/main" id="{1295A980-DDB4-6DFA-5559-C88412058C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8265"/>
            <a:stretch/>
          </p:blipFill>
          <p:spPr bwMode="auto">
            <a:xfrm>
              <a:off x="830145" y="862281"/>
              <a:ext cx="10531711" cy="3047358"/>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id="{36AA90A1-8042-ABF3-85FC-985F501D57EA}"/>
                </a:ext>
              </a:extLst>
            </p:cNvPr>
            <p:cNvSpPr/>
            <p:nvPr/>
          </p:nvSpPr>
          <p:spPr>
            <a:xfrm>
              <a:off x="637309" y="862281"/>
              <a:ext cx="591127" cy="375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8CFD2F5-D19B-31A1-15CB-9D7E634C8F32}"/>
              </a:ext>
            </a:extLst>
          </p:cNvPr>
          <p:cNvSpPr txBox="1"/>
          <p:nvPr/>
        </p:nvSpPr>
        <p:spPr>
          <a:xfrm>
            <a:off x="9269113" y="6100938"/>
            <a:ext cx="2301052" cy="646331"/>
          </a:xfrm>
          <a:prstGeom prst="rect">
            <a:avLst/>
          </a:prstGeom>
          <a:noFill/>
        </p:spPr>
        <p:txBody>
          <a:bodyPr wrap="square">
            <a:spAutoFit/>
          </a:bodyPr>
          <a:lstStyle/>
          <a:p>
            <a:pPr algn="ctr"/>
            <a:r>
              <a:rPr lang="ja-JP" altLang="en-US" b="1" dirty="0">
                <a:latin typeface="+mj-lt"/>
              </a:rPr>
              <a:t>転写因子を対象にした</a:t>
            </a:r>
            <a:r>
              <a:rPr lang="en-US" altLang="ja-JP" b="1" dirty="0">
                <a:latin typeface="+mj-lt"/>
              </a:rPr>
              <a:t>CRISPR screening </a:t>
            </a:r>
          </a:p>
        </p:txBody>
      </p:sp>
    </p:spTree>
    <p:extLst>
      <p:ext uri="{BB962C8B-B14F-4D97-AF65-F5344CB8AC3E}">
        <p14:creationId xmlns:p14="http://schemas.microsoft.com/office/powerpoint/2010/main" val="2820747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9FD0DE51-0CF3-C3E2-5030-0E7998A6FD4F}"/>
              </a:ext>
            </a:extLst>
          </p:cNvPr>
          <p:cNvGrpSpPr>
            <a:grpSpLocks noChangeAspect="1"/>
          </p:cNvGrpSpPr>
          <p:nvPr/>
        </p:nvGrpSpPr>
        <p:grpSpPr>
          <a:xfrm>
            <a:off x="1428687" y="555006"/>
            <a:ext cx="9334625" cy="3059116"/>
            <a:chOff x="635726" y="964362"/>
            <a:chExt cx="10842650" cy="3553321"/>
          </a:xfrm>
        </p:grpSpPr>
        <p:pic>
          <p:nvPicPr>
            <p:cNvPr id="3" name="図 2">
              <a:extLst>
                <a:ext uri="{FF2B5EF4-FFF2-40B4-BE49-F238E27FC236}">
                  <a16:creationId xmlns:a16="http://schemas.microsoft.com/office/drawing/2014/main" id="{7BE9CA7F-7945-3A73-FDE5-4EB25DAD870B}"/>
                </a:ext>
              </a:extLst>
            </p:cNvPr>
            <p:cNvPicPr>
              <a:picLocks noChangeAspect="1"/>
            </p:cNvPicPr>
            <p:nvPr/>
          </p:nvPicPr>
          <p:blipFill>
            <a:blip r:embed="rId3"/>
            <a:stretch>
              <a:fillRect/>
            </a:stretch>
          </p:blipFill>
          <p:spPr>
            <a:xfrm>
              <a:off x="713624" y="964362"/>
              <a:ext cx="10764752" cy="3553321"/>
            </a:xfrm>
            <a:prstGeom prst="rect">
              <a:avLst/>
            </a:prstGeom>
          </p:spPr>
        </p:pic>
        <p:sp>
          <p:nvSpPr>
            <p:cNvPr id="4" name="正方形/長方形 3">
              <a:extLst>
                <a:ext uri="{FF2B5EF4-FFF2-40B4-BE49-F238E27FC236}">
                  <a16:creationId xmlns:a16="http://schemas.microsoft.com/office/drawing/2014/main" id="{7927615B-31E9-8C3D-2D39-12A40BD5025C}"/>
                </a:ext>
              </a:extLst>
            </p:cNvPr>
            <p:cNvSpPr/>
            <p:nvPr/>
          </p:nvSpPr>
          <p:spPr>
            <a:xfrm>
              <a:off x="635726" y="1027611"/>
              <a:ext cx="1262743" cy="7576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C19DC3F9-EF36-DA01-1A28-EEE8E5C5C896}"/>
              </a:ext>
            </a:extLst>
          </p:cNvPr>
          <p:cNvSpPr txBox="1"/>
          <p:nvPr/>
        </p:nvSpPr>
        <p:spPr>
          <a:xfrm>
            <a:off x="568910" y="3923851"/>
            <a:ext cx="3893787" cy="338554"/>
          </a:xfrm>
          <a:prstGeom prst="rect">
            <a:avLst/>
          </a:prstGeom>
          <a:noFill/>
        </p:spPr>
        <p:txBody>
          <a:bodyPr wrap="square">
            <a:spAutoFit/>
          </a:bodyPr>
          <a:lstStyle/>
          <a:p>
            <a:r>
              <a:rPr lang="en-US" altLang="ja-JP" sz="1600" dirty="0"/>
              <a:t>B </a:t>
            </a:r>
            <a:r>
              <a:rPr lang="en-US" altLang="ja-JP" sz="1600" dirty="0" err="1"/>
              <a:t>Artegiani</a:t>
            </a:r>
            <a:r>
              <a:rPr lang="en-US" altLang="ja-JP" sz="1600" dirty="0"/>
              <a:t> et al., </a:t>
            </a:r>
            <a:r>
              <a:rPr lang="en-US" altLang="ja-JP" sz="1600" i="1" dirty="0">
                <a:effectLst/>
              </a:rPr>
              <a:t>Nat Cell Biol,</a:t>
            </a:r>
            <a:r>
              <a:rPr lang="en-US" altLang="ja-JP" sz="1600" dirty="0"/>
              <a:t> </a:t>
            </a:r>
            <a:r>
              <a:rPr lang="en-US" altLang="ja-JP" sz="1600" b="1" dirty="0">
                <a:effectLst/>
                <a:latin typeface="+mj-lt"/>
              </a:rPr>
              <a:t>22</a:t>
            </a:r>
            <a:r>
              <a:rPr lang="ja-JP" altLang="en-US" sz="1600" b="1" dirty="0">
                <a:latin typeface="+mj-lt"/>
              </a:rPr>
              <a:t> </a:t>
            </a:r>
            <a:r>
              <a:rPr lang="en-US" altLang="ja-JP" sz="1600" dirty="0"/>
              <a:t>(2020)</a:t>
            </a:r>
          </a:p>
        </p:txBody>
      </p:sp>
      <p:pic>
        <p:nvPicPr>
          <p:cNvPr id="2052" name="Picture 4">
            <a:extLst>
              <a:ext uri="{FF2B5EF4-FFF2-40B4-BE49-F238E27FC236}">
                <a16:creationId xmlns:a16="http://schemas.microsoft.com/office/drawing/2014/main" id="{4FB72F7F-A961-D582-4783-CF51E14517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199" r="66327" b="18653"/>
          <a:stretch/>
        </p:blipFill>
        <p:spPr bwMode="auto">
          <a:xfrm>
            <a:off x="7773837" y="3614122"/>
            <a:ext cx="2816775" cy="3134672"/>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098B4889-F46D-DC6D-0D04-A537380D402D}"/>
              </a:ext>
            </a:extLst>
          </p:cNvPr>
          <p:cNvSpPr txBox="1"/>
          <p:nvPr/>
        </p:nvSpPr>
        <p:spPr>
          <a:xfrm>
            <a:off x="568910" y="4795086"/>
            <a:ext cx="7137863" cy="1631216"/>
          </a:xfrm>
          <a:prstGeom prst="rect">
            <a:avLst/>
          </a:prstGeom>
          <a:noFill/>
        </p:spPr>
        <p:txBody>
          <a:bodyPr wrap="square">
            <a:spAutoFit/>
          </a:bodyPr>
          <a:lstStyle/>
          <a:p>
            <a:r>
              <a:rPr lang="en-US" altLang="ja-JP" sz="2000" dirty="0">
                <a:solidFill>
                  <a:schemeClr val="accent2"/>
                </a:solidFill>
                <a:latin typeface="+mj-lt"/>
              </a:rPr>
              <a:t>Enteroendocrine (EEC) cell</a:t>
            </a:r>
            <a:r>
              <a:rPr lang="ja-JP" altLang="en-US" sz="2000" dirty="0">
                <a:latin typeface="+mj-lt"/>
              </a:rPr>
              <a:t>・</a:t>
            </a:r>
            <a:r>
              <a:rPr lang="en-US" altLang="ja-JP" sz="2000" dirty="0">
                <a:solidFill>
                  <a:srgbClr val="00B050"/>
                </a:solidFill>
                <a:latin typeface="+mj-lt"/>
              </a:rPr>
              <a:t>Goblet</a:t>
            </a:r>
            <a:r>
              <a:rPr lang="ja-JP" altLang="en-US" sz="2000" dirty="0">
                <a:solidFill>
                  <a:srgbClr val="00B050"/>
                </a:solidFill>
                <a:latin typeface="+mj-lt"/>
              </a:rPr>
              <a:t> </a:t>
            </a:r>
            <a:r>
              <a:rPr lang="en-US" altLang="ja-JP" sz="2000" dirty="0">
                <a:solidFill>
                  <a:srgbClr val="00B050"/>
                </a:solidFill>
                <a:latin typeface="+mj-lt"/>
              </a:rPr>
              <a:t>cell</a:t>
            </a:r>
            <a:r>
              <a:rPr lang="ja-JP" altLang="en-US" sz="2000" dirty="0">
                <a:latin typeface="+mj-lt"/>
              </a:rPr>
              <a:t>・</a:t>
            </a:r>
            <a:r>
              <a:rPr lang="en-US" altLang="ja-JP" sz="2000" b="1" dirty="0">
                <a:solidFill>
                  <a:srgbClr val="FF0000"/>
                </a:solidFill>
                <a:latin typeface="+mj-lt"/>
              </a:rPr>
              <a:t>Paneth cell</a:t>
            </a:r>
            <a:r>
              <a:rPr lang="ja-JP" altLang="en-US" sz="2000" dirty="0"/>
              <a:t>をそれぞれ異なる色で蛍光ラベルした</a:t>
            </a:r>
            <a:r>
              <a:rPr lang="en-US" altLang="ja-JP" sz="2000" dirty="0"/>
              <a:t>triple reporter organoids</a:t>
            </a:r>
            <a:r>
              <a:rPr lang="ja-JP" altLang="en-US" sz="2000" dirty="0"/>
              <a:t>を作成。</a:t>
            </a:r>
            <a:endParaRPr lang="en-US" altLang="ja-JP" sz="2000" dirty="0"/>
          </a:p>
          <a:p>
            <a:endParaRPr lang="en-US" altLang="ja-JP" sz="2000" dirty="0"/>
          </a:p>
          <a:p>
            <a:pPr marL="342900" indent="-342900">
              <a:buFont typeface="Arial" panose="020B0604020202020204" pitchFamily="34" charset="0"/>
              <a:buChar char="•"/>
            </a:pPr>
            <a:r>
              <a:rPr lang="en-US" altLang="ja-JP" sz="2000" dirty="0"/>
              <a:t>Population</a:t>
            </a:r>
            <a:r>
              <a:rPr lang="ja-JP" altLang="en-US" sz="2000" dirty="0"/>
              <a:t>の可視化</a:t>
            </a:r>
            <a:endParaRPr lang="en-US" altLang="ja-JP" sz="2000" dirty="0"/>
          </a:p>
          <a:p>
            <a:pPr marL="342900" indent="-342900">
              <a:buFont typeface="Arial" panose="020B0604020202020204" pitchFamily="34" charset="0"/>
              <a:buChar char="•"/>
            </a:pPr>
            <a:r>
              <a:rPr lang="ja-JP" altLang="en-US" sz="2000" dirty="0"/>
              <a:t>細胞分取</a:t>
            </a:r>
          </a:p>
        </p:txBody>
      </p:sp>
      <p:sp>
        <p:nvSpPr>
          <p:cNvPr id="2" name="テキスト ボックス 1">
            <a:extLst>
              <a:ext uri="{FF2B5EF4-FFF2-40B4-BE49-F238E27FC236}">
                <a16:creationId xmlns:a16="http://schemas.microsoft.com/office/drawing/2014/main" id="{F8D939A8-5CAF-2AE1-0D88-3B7F7C8C2C89}"/>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Triple knock-in reporter organoids</a:t>
            </a:r>
            <a:r>
              <a:rPr lang="ja-JP" altLang="en-US" sz="2800" dirty="0"/>
              <a:t>の構築</a:t>
            </a:r>
          </a:p>
        </p:txBody>
      </p:sp>
    </p:spTree>
    <p:extLst>
      <p:ext uri="{BB962C8B-B14F-4D97-AF65-F5344CB8AC3E}">
        <p14:creationId xmlns:p14="http://schemas.microsoft.com/office/powerpoint/2010/main" val="369213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495B19B-410F-22A4-9047-36DE01B0F2CE}"/>
              </a:ext>
            </a:extLst>
          </p:cNvPr>
          <p:cNvGrpSpPr>
            <a:grpSpLocks noChangeAspect="1"/>
          </p:cNvGrpSpPr>
          <p:nvPr/>
        </p:nvGrpSpPr>
        <p:grpSpPr>
          <a:xfrm>
            <a:off x="8995737" y="110731"/>
            <a:ext cx="2587380" cy="6022861"/>
            <a:chOff x="8572719" y="173309"/>
            <a:chExt cx="2797245" cy="6511381"/>
          </a:xfrm>
        </p:grpSpPr>
        <p:pic>
          <p:nvPicPr>
            <p:cNvPr id="3074" name="Picture 2">
              <a:extLst>
                <a:ext uri="{FF2B5EF4-FFF2-40B4-BE49-F238E27FC236}">
                  <a16:creationId xmlns:a16="http://schemas.microsoft.com/office/drawing/2014/main" id="{483C5375-1200-4D6A-6A0C-E811AF3615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5" t="1824" r="68111" b="30212"/>
            <a:stretch/>
          </p:blipFill>
          <p:spPr bwMode="auto">
            <a:xfrm>
              <a:off x="8572719" y="173309"/>
              <a:ext cx="2797245" cy="651138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A4208A4-33B7-5D79-6A38-A72E8306A934}"/>
                </a:ext>
              </a:extLst>
            </p:cNvPr>
            <p:cNvSpPr/>
            <p:nvPr/>
          </p:nvSpPr>
          <p:spPr>
            <a:xfrm>
              <a:off x="11120582" y="905164"/>
              <a:ext cx="249382" cy="2523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23D245CF-C58F-A0E5-59BA-DA9ABF2A96F6}"/>
              </a:ext>
            </a:extLst>
          </p:cNvPr>
          <p:cNvGrpSpPr>
            <a:grpSpLocks noChangeAspect="1"/>
          </p:cNvGrpSpPr>
          <p:nvPr/>
        </p:nvGrpSpPr>
        <p:grpSpPr>
          <a:xfrm>
            <a:off x="603937" y="4156122"/>
            <a:ext cx="5562900" cy="1869111"/>
            <a:chOff x="675262" y="3857435"/>
            <a:chExt cx="4690702" cy="1576056"/>
          </a:xfrm>
        </p:grpSpPr>
        <p:pic>
          <p:nvPicPr>
            <p:cNvPr id="3" name="図 2">
              <a:extLst>
                <a:ext uri="{FF2B5EF4-FFF2-40B4-BE49-F238E27FC236}">
                  <a16:creationId xmlns:a16="http://schemas.microsoft.com/office/drawing/2014/main" id="{B847B037-F672-D08A-EF5E-67C63182E93F}"/>
                </a:ext>
              </a:extLst>
            </p:cNvPr>
            <p:cNvPicPr>
              <a:picLocks noChangeAspect="1"/>
            </p:cNvPicPr>
            <p:nvPr/>
          </p:nvPicPr>
          <p:blipFill>
            <a:blip r:embed="rId3"/>
            <a:stretch>
              <a:fillRect/>
            </a:stretch>
          </p:blipFill>
          <p:spPr>
            <a:xfrm>
              <a:off x="675262" y="3885144"/>
              <a:ext cx="4690702" cy="1548347"/>
            </a:xfrm>
            <a:prstGeom prst="rect">
              <a:avLst/>
            </a:prstGeom>
          </p:spPr>
        </p:pic>
        <p:sp>
          <p:nvSpPr>
            <p:cNvPr id="8" name="正方形/長方形 7">
              <a:extLst>
                <a:ext uri="{FF2B5EF4-FFF2-40B4-BE49-F238E27FC236}">
                  <a16:creationId xmlns:a16="http://schemas.microsoft.com/office/drawing/2014/main" id="{7CA415DE-908F-079C-11CD-552CDFCD01B1}"/>
                </a:ext>
              </a:extLst>
            </p:cNvPr>
            <p:cNvSpPr/>
            <p:nvPr/>
          </p:nvSpPr>
          <p:spPr>
            <a:xfrm>
              <a:off x="675262" y="3857435"/>
              <a:ext cx="497756" cy="3912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E299B577-83F9-DDD3-1011-5FA8ADB4E394}"/>
              </a:ext>
            </a:extLst>
          </p:cNvPr>
          <p:cNvSpPr txBox="1"/>
          <p:nvPr/>
        </p:nvSpPr>
        <p:spPr>
          <a:xfrm>
            <a:off x="1783134" y="3122161"/>
            <a:ext cx="3684795" cy="369332"/>
          </a:xfrm>
          <a:prstGeom prst="rect">
            <a:avLst/>
          </a:prstGeom>
          <a:noFill/>
        </p:spPr>
        <p:txBody>
          <a:bodyPr wrap="square">
            <a:spAutoFit/>
          </a:bodyPr>
          <a:lstStyle/>
          <a:p>
            <a:r>
              <a:rPr lang="en-US" altLang="ja-JP" b="1" dirty="0">
                <a:latin typeface="+mj-lt"/>
              </a:rPr>
              <a:t>1. </a:t>
            </a:r>
            <a:r>
              <a:rPr lang="en-US" altLang="ja-JP" b="1" dirty="0">
                <a:solidFill>
                  <a:schemeClr val="accent2"/>
                </a:solidFill>
                <a:latin typeface="+mj-lt"/>
              </a:rPr>
              <a:t>Unbiased</a:t>
            </a:r>
            <a:r>
              <a:rPr lang="ja-JP" altLang="en-US" b="1" dirty="0">
                <a:latin typeface="+mj-lt"/>
              </a:rPr>
              <a:t>なオルガノイド培養条件</a:t>
            </a:r>
            <a:endParaRPr lang="en-US" altLang="ja-JP" b="1" dirty="0">
              <a:latin typeface="+mj-lt"/>
            </a:endParaRPr>
          </a:p>
        </p:txBody>
      </p:sp>
      <p:sp>
        <p:nvSpPr>
          <p:cNvPr id="11" name="テキスト ボックス 10">
            <a:extLst>
              <a:ext uri="{FF2B5EF4-FFF2-40B4-BE49-F238E27FC236}">
                <a16:creationId xmlns:a16="http://schemas.microsoft.com/office/drawing/2014/main" id="{70A23643-9ACF-9127-4C9B-B1FC57935FBF}"/>
              </a:ext>
            </a:extLst>
          </p:cNvPr>
          <p:cNvSpPr txBox="1"/>
          <p:nvPr/>
        </p:nvSpPr>
        <p:spPr>
          <a:xfrm>
            <a:off x="1440753" y="6133592"/>
            <a:ext cx="4472860" cy="369332"/>
          </a:xfrm>
          <a:prstGeom prst="rect">
            <a:avLst/>
          </a:prstGeom>
          <a:noFill/>
        </p:spPr>
        <p:txBody>
          <a:bodyPr wrap="square">
            <a:spAutoFit/>
          </a:bodyPr>
          <a:lstStyle/>
          <a:p>
            <a:r>
              <a:rPr lang="en-US" altLang="ja-JP" b="1" dirty="0">
                <a:latin typeface="+mj-lt"/>
              </a:rPr>
              <a:t>2. Multiple fluorescent reporter systems</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8BA83AB-3604-6B90-BA36-C39080719221}"/>
                  </a:ext>
                </a:extLst>
              </p:cNvPr>
              <p:cNvSpPr txBox="1"/>
              <p:nvPr/>
            </p:nvSpPr>
            <p:spPr>
              <a:xfrm>
                <a:off x="3101963" y="3430400"/>
                <a:ext cx="1047139"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4400" b="1" i="1" smtClean="0">
                          <a:latin typeface="Cambria Math" panose="02040503050406030204" pitchFamily="18" charset="0"/>
                          <a:ea typeface="Cambria Math" panose="02040503050406030204" pitchFamily="18" charset="0"/>
                        </a:rPr>
                        <m:t>×</m:t>
                      </m:r>
                    </m:oMath>
                  </m:oMathPara>
                </a14:m>
                <a:endParaRPr lang="ja-JP" altLang="en-US" sz="4400" b="1" dirty="0">
                  <a:latin typeface="+mj-lt"/>
                  <a:ea typeface="+mj-ea"/>
                </a:endParaRPr>
              </a:p>
            </p:txBody>
          </p:sp>
        </mc:Choice>
        <mc:Fallback xmlns="">
          <p:sp>
            <p:nvSpPr>
              <p:cNvPr id="14" name="テキスト ボックス 13">
                <a:extLst>
                  <a:ext uri="{FF2B5EF4-FFF2-40B4-BE49-F238E27FC236}">
                    <a16:creationId xmlns:a16="http://schemas.microsoft.com/office/drawing/2014/main" id="{98BA83AB-3604-6B90-BA36-C39080719221}"/>
                  </a:ext>
                </a:extLst>
              </p:cNvPr>
              <p:cNvSpPr txBox="1">
                <a:spLocks noRot="1" noChangeAspect="1" noMove="1" noResize="1" noEditPoints="1" noAdjustHandles="1" noChangeArrowheads="1" noChangeShapeType="1" noTextEdit="1"/>
              </p:cNvSpPr>
              <p:nvPr/>
            </p:nvSpPr>
            <p:spPr>
              <a:xfrm>
                <a:off x="3101963" y="3430400"/>
                <a:ext cx="1047139" cy="769441"/>
              </a:xfrm>
              <a:prstGeom prst="rect">
                <a:avLst/>
              </a:prstGeom>
              <a:blipFill>
                <a:blip r:embed="rId5"/>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CFF78F2-997C-0F41-D404-844A053E5493}"/>
              </a:ext>
            </a:extLst>
          </p:cNvPr>
          <p:cNvCxnSpPr/>
          <p:nvPr/>
        </p:nvCxnSpPr>
        <p:spPr>
          <a:xfrm>
            <a:off x="7206856" y="3814911"/>
            <a:ext cx="1246909"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33671A3E-5948-B06A-45E2-B5B8F682740D}"/>
              </a:ext>
            </a:extLst>
          </p:cNvPr>
          <p:cNvSpPr txBox="1"/>
          <p:nvPr/>
        </p:nvSpPr>
        <p:spPr>
          <a:xfrm>
            <a:off x="328900" y="110731"/>
            <a:ext cx="4847258" cy="523220"/>
          </a:xfrm>
          <a:prstGeom prst="rect">
            <a:avLst/>
          </a:prstGeom>
          <a:noFill/>
        </p:spPr>
        <p:txBody>
          <a:bodyPr wrap="square">
            <a:spAutoFit/>
          </a:bodyPr>
          <a:lstStyle/>
          <a:p>
            <a:r>
              <a:rPr lang="ja-JP" altLang="en-US" sz="2800" dirty="0"/>
              <a:t>研究の基盤となった実験系</a:t>
            </a:r>
            <a:endParaRPr lang="en-US" altLang="ja-JP" sz="2800" dirty="0"/>
          </a:p>
        </p:txBody>
      </p:sp>
      <p:sp>
        <p:nvSpPr>
          <p:cNvPr id="7" name="テキスト ボックス 6">
            <a:extLst>
              <a:ext uri="{FF2B5EF4-FFF2-40B4-BE49-F238E27FC236}">
                <a16:creationId xmlns:a16="http://schemas.microsoft.com/office/drawing/2014/main" id="{A092B0CC-DDA1-4E10-EF73-F1E12B36BC1F}"/>
              </a:ext>
            </a:extLst>
          </p:cNvPr>
          <p:cNvSpPr txBox="1"/>
          <p:nvPr/>
        </p:nvSpPr>
        <p:spPr>
          <a:xfrm>
            <a:off x="6724073" y="3043089"/>
            <a:ext cx="2182656" cy="646331"/>
          </a:xfrm>
          <a:prstGeom prst="rect">
            <a:avLst/>
          </a:prstGeom>
          <a:noFill/>
        </p:spPr>
        <p:txBody>
          <a:bodyPr wrap="square">
            <a:spAutoFit/>
          </a:bodyPr>
          <a:lstStyle/>
          <a:p>
            <a:pPr algn="ctr"/>
            <a:r>
              <a:rPr lang="ja-JP" altLang="en-US" dirty="0">
                <a:latin typeface="+mj-lt"/>
              </a:rPr>
              <a:t>どのように新規分子を見つけてくるか？</a:t>
            </a:r>
            <a:endParaRPr lang="en-US" altLang="ja-JP" dirty="0">
              <a:latin typeface="+mj-lt"/>
            </a:endParaRPr>
          </a:p>
        </p:txBody>
      </p:sp>
      <p:grpSp>
        <p:nvGrpSpPr>
          <p:cNvPr id="13" name="グループ化 12">
            <a:extLst>
              <a:ext uri="{FF2B5EF4-FFF2-40B4-BE49-F238E27FC236}">
                <a16:creationId xmlns:a16="http://schemas.microsoft.com/office/drawing/2014/main" id="{79975C64-AD90-F054-E336-2FB94E19711F}"/>
              </a:ext>
            </a:extLst>
          </p:cNvPr>
          <p:cNvGrpSpPr>
            <a:grpSpLocks noChangeAspect="1"/>
          </p:cNvGrpSpPr>
          <p:nvPr/>
        </p:nvGrpSpPr>
        <p:grpSpPr>
          <a:xfrm>
            <a:off x="0" y="666812"/>
            <a:ext cx="7824247" cy="2223244"/>
            <a:chOff x="637309" y="862281"/>
            <a:chExt cx="10724547" cy="3047358"/>
          </a:xfrm>
        </p:grpSpPr>
        <p:pic>
          <p:nvPicPr>
            <p:cNvPr id="15" name="Picture 2">
              <a:extLst>
                <a:ext uri="{FF2B5EF4-FFF2-40B4-BE49-F238E27FC236}">
                  <a16:creationId xmlns:a16="http://schemas.microsoft.com/office/drawing/2014/main" id="{4423F81B-1A02-E37E-15AE-6560926952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8265"/>
            <a:stretch/>
          </p:blipFill>
          <p:spPr bwMode="auto">
            <a:xfrm>
              <a:off x="830145" y="862281"/>
              <a:ext cx="10531711" cy="3047358"/>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id="{E23D3097-26B1-9BD2-5F2A-601047B2DA11}"/>
                </a:ext>
              </a:extLst>
            </p:cNvPr>
            <p:cNvSpPr/>
            <p:nvPr/>
          </p:nvSpPr>
          <p:spPr>
            <a:xfrm>
              <a:off x="637309" y="862281"/>
              <a:ext cx="591127" cy="375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0E5B84AD-4F3A-FD1B-CE11-7A2684DD958C}"/>
              </a:ext>
            </a:extLst>
          </p:cNvPr>
          <p:cNvSpPr txBox="1"/>
          <p:nvPr/>
        </p:nvSpPr>
        <p:spPr>
          <a:xfrm>
            <a:off x="9269113" y="6100938"/>
            <a:ext cx="2301052" cy="646331"/>
          </a:xfrm>
          <a:prstGeom prst="rect">
            <a:avLst/>
          </a:prstGeom>
          <a:noFill/>
        </p:spPr>
        <p:txBody>
          <a:bodyPr wrap="square">
            <a:spAutoFit/>
          </a:bodyPr>
          <a:lstStyle/>
          <a:p>
            <a:pPr algn="ctr"/>
            <a:r>
              <a:rPr lang="ja-JP" altLang="en-US" b="1" dirty="0">
                <a:latin typeface="+mj-lt"/>
              </a:rPr>
              <a:t>転写因子を対象にした</a:t>
            </a:r>
            <a:r>
              <a:rPr lang="en-US" altLang="ja-JP" b="1" dirty="0">
                <a:latin typeface="+mj-lt"/>
              </a:rPr>
              <a:t>CRISPR screening </a:t>
            </a:r>
          </a:p>
        </p:txBody>
      </p:sp>
    </p:spTree>
    <p:extLst>
      <p:ext uri="{BB962C8B-B14F-4D97-AF65-F5344CB8AC3E}">
        <p14:creationId xmlns:p14="http://schemas.microsoft.com/office/powerpoint/2010/main" val="2311645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D939A8-5CAF-2AE1-0D88-3B7F7C8C2C89}"/>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TFome CRISPR screening</a:t>
            </a:r>
            <a:endParaRPr lang="ja-JP" altLang="en-US" sz="2800" dirty="0"/>
          </a:p>
        </p:txBody>
      </p:sp>
      <p:sp>
        <p:nvSpPr>
          <p:cNvPr id="6" name="テキスト ボックス 5">
            <a:extLst>
              <a:ext uri="{FF2B5EF4-FFF2-40B4-BE49-F238E27FC236}">
                <a16:creationId xmlns:a16="http://schemas.microsoft.com/office/drawing/2014/main" id="{5D7C79A0-84D8-484B-1B21-163422245DE5}"/>
              </a:ext>
            </a:extLst>
          </p:cNvPr>
          <p:cNvSpPr txBox="1"/>
          <p:nvPr/>
        </p:nvSpPr>
        <p:spPr>
          <a:xfrm>
            <a:off x="743790" y="917170"/>
            <a:ext cx="10704417" cy="400110"/>
          </a:xfrm>
          <a:prstGeom prst="rect">
            <a:avLst/>
          </a:prstGeom>
          <a:noFill/>
        </p:spPr>
        <p:txBody>
          <a:bodyPr wrap="square">
            <a:spAutoFit/>
          </a:bodyPr>
          <a:lstStyle/>
          <a:p>
            <a:r>
              <a:rPr lang="en-US" altLang="ja-JP" sz="2000" b="1" dirty="0">
                <a:latin typeface="+mj-lt"/>
              </a:rPr>
              <a:t>1,800</a:t>
            </a:r>
            <a:r>
              <a:rPr lang="ja-JP" altLang="en-US" sz="2000" b="1" dirty="0">
                <a:latin typeface="+mj-lt"/>
              </a:rPr>
              <a:t>の転写因子を対象とした</a:t>
            </a:r>
            <a:r>
              <a:rPr lang="en-US" altLang="ja-JP" sz="2000" b="1" dirty="0">
                <a:latin typeface="+mj-lt"/>
              </a:rPr>
              <a:t>sgRNA</a:t>
            </a:r>
            <a:r>
              <a:rPr lang="ja-JP" altLang="en-US" sz="2000" b="1" dirty="0">
                <a:latin typeface="+mj-lt"/>
              </a:rPr>
              <a:t>ライブラリー</a:t>
            </a:r>
            <a:r>
              <a:rPr lang="ja-JP" altLang="en-US" sz="2000" dirty="0"/>
              <a:t>（計</a:t>
            </a:r>
            <a:r>
              <a:rPr lang="en-US" altLang="ja-JP" sz="2000" dirty="0"/>
              <a:t>7,210</a:t>
            </a:r>
            <a:r>
              <a:rPr lang="ja-JP" altLang="en-US" sz="2000" dirty="0"/>
              <a:t>種）を用いて</a:t>
            </a:r>
            <a:r>
              <a:rPr lang="en-US" altLang="ja-JP" sz="2000" dirty="0"/>
              <a:t>CRISPR</a:t>
            </a:r>
            <a:r>
              <a:rPr lang="ja-JP" altLang="en-US" sz="2000" dirty="0"/>
              <a:t>スクリーニングを実施。</a:t>
            </a:r>
          </a:p>
        </p:txBody>
      </p:sp>
      <p:pic>
        <p:nvPicPr>
          <p:cNvPr id="7" name="Picture 2">
            <a:extLst>
              <a:ext uri="{FF2B5EF4-FFF2-40B4-BE49-F238E27FC236}">
                <a16:creationId xmlns:a16="http://schemas.microsoft.com/office/drawing/2014/main" id="{58027298-C9DF-5AA9-7AAD-BFC9DE018E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4" t="2290" r="68960" b="63637"/>
          <a:stretch/>
        </p:blipFill>
        <p:spPr bwMode="auto">
          <a:xfrm>
            <a:off x="1173018" y="1546524"/>
            <a:ext cx="3722253" cy="44420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27180ED-E378-04A1-03A1-FBAC436058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4" t="36274" r="68960" b="29966"/>
          <a:stretch/>
        </p:blipFill>
        <p:spPr bwMode="auto">
          <a:xfrm>
            <a:off x="6968835" y="1494560"/>
            <a:ext cx="3800764" cy="449402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B95E0F9A-0F65-9F33-8241-5B3C236F45D1}"/>
              </a:ext>
            </a:extLst>
          </p:cNvPr>
          <p:cNvSpPr txBox="1"/>
          <p:nvPr/>
        </p:nvSpPr>
        <p:spPr>
          <a:xfrm>
            <a:off x="220876" y="6248142"/>
            <a:ext cx="5352609" cy="400110"/>
          </a:xfrm>
          <a:prstGeom prst="rect">
            <a:avLst/>
          </a:prstGeom>
          <a:noFill/>
        </p:spPr>
        <p:txBody>
          <a:bodyPr wrap="square">
            <a:spAutoFit/>
          </a:bodyPr>
          <a:lstStyle/>
          <a:p>
            <a:r>
              <a:rPr lang="ja-JP" altLang="en-US" sz="2000" dirty="0"/>
              <a:t>幹細胞に</a:t>
            </a:r>
            <a:r>
              <a:rPr lang="en-US" altLang="ja-JP" sz="2000" dirty="0"/>
              <a:t>sgRNA</a:t>
            </a:r>
            <a:r>
              <a:rPr lang="ja-JP" altLang="en-US" sz="2000" dirty="0"/>
              <a:t>ライブラリーを導入して分化を誘導</a:t>
            </a:r>
          </a:p>
        </p:txBody>
      </p:sp>
      <p:sp>
        <p:nvSpPr>
          <p:cNvPr id="11" name="テキスト ボックス 10">
            <a:extLst>
              <a:ext uri="{FF2B5EF4-FFF2-40B4-BE49-F238E27FC236}">
                <a16:creationId xmlns:a16="http://schemas.microsoft.com/office/drawing/2014/main" id="{898E79F8-2EA9-C68B-15AD-133455363491}"/>
              </a:ext>
            </a:extLst>
          </p:cNvPr>
          <p:cNvSpPr txBox="1"/>
          <p:nvPr/>
        </p:nvSpPr>
        <p:spPr>
          <a:xfrm>
            <a:off x="5965367" y="6248142"/>
            <a:ext cx="5916157" cy="400110"/>
          </a:xfrm>
          <a:prstGeom prst="rect">
            <a:avLst/>
          </a:prstGeom>
          <a:noFill/>
        </p:spPr>
        <p:txBody>
          <a:bodyPr wrap="square">
            <a:spAutoFit/>
          </a:bodyPr>
          <a:lstStyle/>
          <a:p>
            <a:r>
              <a:rPr lang="ja-JP" altLang="en-US" sz="2000" dirty="0"/>
              <a:t>蛍光ラベルした各種細胞を分取し、</a:t>
            </a:r>
            <a:r>
              <a:rPr lang="en-US" altLang="ja-JP" sz="2000" dirty="0"/>
              <a:t>sgRNA</a:t>
            </a:r>
            <a:r>
              <a:rPr lang="ja-JP" altLang="en-US" sz="2000" dirty="0"/>
              <a:t>の濃縮を評価</a:t>
            </a:r>
          </a:p>
        </p:txBody>
      </p:sp>
      <p:sp>
        <p:nvSpPr>
          <p:cNvPr id="13" name="テキスト ボックス 12">
            <a:extLst>
              <a:ext uri="{FF2B5EF4-FFF2-40B4-BE49-F238E27FC236}">
                <a16:creationId xmlns:a16="http://schemas.microsoft.com/office/drawing/2014/main" id="{A927E004-145D-2BAC-05BF-77157CDFABAF}"/>
              </a:ext>
            </a:extLst>
          </p:cNvPr>
          <p:cNvSpPr txBox="1"/>
          <p:nvPr/>
        </p:nvSpPr>
        <p:spPr>
          <a:xfrm>
            <a:off x="6293224" y="3263758"/>
            <a:ext cx="1252887" cy="338554"/>
          </a:xfrm>
          <a:prstGeom prst="rect">
            <a:avLst/>
          </a:prstGeom>
          <a:noFill/>
        </p:spPr>
        <p:txBody>
          <a:bodyPr wrap="square">
            <a:spAutoFit/>
          </a:bodyPr>
          <a:lstStyle/>
          <a:p>
            <a:r>
              <a:rPr lang="en-US" altLang="ja-JP" sz="1600" dirty="0">
                <a:solidFill>
                  <a:schemeClr val="accent1"/>
                </a:solidFill>
              </a:rPr>
              <a:t>Goblet cells</a:t>
            </a:r>
            <a:endParaRPr lang="ja-JP" altLang="en-US" sz="1600" dirty="0">
              <a:solidFill>
                <a:schemeClr val="accent1"/>
              </a:solidFill>
            </a:endParaRPr>
          </a:p>
        </p:txBody>
      </p:sp>
      <p:sp>
        <p:nvSpPr>
          <p:cNvPr id="14" name="テキスト ボックス 13">
            <a:extLst>
              <a:ext uri="{FF2B5EF4-FFF2-40B4-BE49-F238E27FC236}">
                <a16:creationId xmlns:a16="http://schemas.microsoft.com/office/drawing/2014/main" id="{4073277D-F190-5C69-7EB2-C4AF752EADF2}"/>
              </a:ext>
            </a:extLst>
          </p:cNvPr>
          <p:cNvSpPr txBox="1"/>
          <p:nvPr/>
        </p:nvSpPr>
        <p:spPr>
          <a:xfrm>
            <a:off x="7949514" y="3263758"/>
            <a:ext cx="1154552" cy="338554"/>
          </a:xfrm>
          <a:prstGeom prst="rect">
            <a:avLst/>
          </a:prstGeom>
          <a:noFill/>
        </p:spPr>
        <p:txBody>
          <a:bodyPr wrap="square">
            <a:spAutoFit/>
          </a:bodyPr>
          <a:lstStyle/>
          <a:p>
            <a:r>
              <a:rPr lang="en-US" altLang="ja-JP" sz="1600" dirty="0">
                <a:solidFill>
                  <a:srgbClr val="7030A0"/>
                </a:solidFill>
              </a:rPr>
              <a:t>EEC cells</a:t>
            </a:r>
            <a:endParaRPr lang="ja-JP" altLang="en-US" sz="1600" dirty="0">
              <a:solidFill>
                <a:srgbClr val="7030A0"/>
              </a:solidFill>
            </a:endParaRPr>
          </a:p>
        </p:txBody>
      </p:sp>
    </p:spTree>
    <p:extLst>
      <p:ext uri="{BB962C8B-B14F-4D97-AF65-F5344CB8AC3E}">
        <p14:creationId xmlns:p14="http://schemas.microsoft.com/office/powerpoint/2010/main" val="575006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7F30405C-1BD3-5A8A-54CE-BB4B49E3427B}"/>
              </a:ext>
            </a:extLst>
          </p:cNvPr>
          <p:cNvGrpSpPr>
            <a:grpSpLocks noChangeAspect="1"/>
          </p:cNvGrpSpPr>
          <p:nvPr/>
        </p:nvGrpSpPr>
        <p:grpSpPr>
          <a:xfrm>
            <a:off x="3542145" y="783628"/>
            <a:ext cx="5107710" cy="6004866"/>
            <a:chOff x="3542145" y="565533"/>
            <a:chExt cx="5107710" cy="6004866"/>
          </a:xfrm>
        </p:grpSpPr>
        <p:pic>
          <p:nvPicPr>
            <p:cNvPr id="3" name="Picture 2">
              <a:extLst>
                <a:ext uri="{FF2B5EF4-FFF2-40B4-BE49-F238E27FC236}">
                  <a16:creationId xmlns:a16="http://schemas.microsoft.com/office/drawing/2014/main" id="{F8535717-8BA5-C91D-11AD-8FDD8F4B29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74" r="29625" b="55892"/>
            <a:stretch/>
          </p:blipFill>
          <p:spPr bwMode="auto">
            <a:xfrm>
              <a:off x="3542145" y="638583"/>
              <a:ext cx="5107710" cy="593181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8D850F7E-2DC7-F4AC-941A-959EF2031115}"/>
                </a:ext>
              </a:extLst>
            </p:cNvPr>
            <p:cNvSpPr/>
            <p:nvPr/>
          </p:nvSpPr>
          <p:spPr>
            <a:xfrm>
              <a:off x="3542145" y="565533"/>
              <a:ext cx="364837"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 name="直線コネクタ 4">
            <a:extLst>
              <a:ext uri="{FF2B5EF4-FFF2-40B4-BE49-F238E27FC236}">
                <a16:creationId xmlns:a16="http://schemas.microsoft.com/office/drawing/2014/main" id="{1C15CFC8-C357-762E-5E50-17F55BB9EE9E}"/>
              </a:ext>
            </a:extLst>
          </p:cNvPr>
          <p:cNvCxnSpPr>
            <a:cxnSpLocks/>
          </p:cNvCxnSpPr>
          <p:nvPr/>
        </p:nvCxnSpPr>
        <p:spPr>
          <a:xfrm flipV="1">
            <a:off x="7332617" y="3641790"/>
            <a:ext cx="1788060" cy="96504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4C07B877-A43D-BF03-9176-295B4BB75B41}"/>
              </a:ext>
            </a:extLst>
          </p:cNvPr>
          <p:cNvSpPr txBox="1"/>
          <p:nvPr/>
        </p:nvSpPr>
        <p:spPr>
          <a:xfrm>
            <a:off x="8946005" y="2368677"/>
            <a:ext cx="3048000" cy="707886"/>
          </a:xfrm>
          <a:prstGeom prst="rect">
            <a:avLst/>
          </a:prstGeom>
          <a:noFill/>
        </p:spPr>
        <p:txBody>
          <a:bodyPr wrap="square">
            <a:spAutoFit/>
          </a:bodyPr>
          <a:lstStyle/>
          <a:p>
            <a:pPr algn="ctr"/>
            <a:r>
              <a:rPr lang="en-US" altLang="ja-JP" sz="2000" b="1" dirty="0">
                <a:solidFill>
                  <a:schemeClr val="accent1"/>
                </a:solidFill>
                <a:latin typeface="+mj-lt"/>
              </a:rPr>
              <a:t>Goblet cell</a:t>
            </a:r>
            <a:r>
              <a:rPr lang="ja-JP" altLang="en-US" sz="2000" b="1" dirty="0">
                <a:solidFill>
                  <a:schemeClr val="accent1"/>
                </a:solidFill>
                <a:latin typeface="+mj-lt"/>
              </a:rPr>
              <a:t>で</a:t>
            </a:r>
            <a:endParaRPr lang="en-US" altLang="ja-JP" sz="2000" b="1" dirty="0">
              <a:solidFill>
                <a:schemeClr val="accent1"/>
              </a:solidFill>
              <a:latin typeface="+mj-lt"/>
            </a:endParaRPr>
          </a:p>
          <a:p>
            <a:pPr algn="ctr"/>
            <a:r>
              <a:rPr lang="ja-JP" altLang="en-US" sz="2000" b="1" dirty="0">
                <a:solidFill>
                  <a:schemeClr val="accent1"/>
                </a:solidFill>
                <a:latin typeface="+mj-lt"/>
              </a:rPr>
              <a:t>濃縮されていた</a:t>
            </a:r>
            <a:r>
              <a:rPr lang="en-US" altLang="ja-JP" sz="2000" b="1" dirty="0">
                <a:solidFill>
                  <a:schemeClr val="accent1"/>
                </a:solidFill>
                <a:latin typeface="+mj-lt"/>
              </a:rPr>
              <a:t>sgRNA</a:t>
            </a:r>
            <a:endParaRPr lang="ja-JP" altLang="en-US" sz="2000" b="1" dirty="0">
              <a:solidFill>
                <a:schemeClr val="accent1"/>
              </a:solidFill>
              <a:latin typeface="+mj-lt"/>
            </a:endParaRPr>
          </a:p>
        </p:txBody>
      </p:sp>
      <p:sp>
        <p:nvSpPr>
          <p:cNvPr id="7" name="テキスト ボックス 6">
            <a:extLst>
              <a:ext uri="{FF2B5EF4-FFF2-40B4-BE49-F238E27FC236}">
                <a16:creationId xmlns:a16="http://schemas.microsoft.com/office/drawing/2014/main" id="{EB26DB42-34F8-8707-8FD1-556CE6B8CC3F}"/>
              </a:ext>
            </a:extLst>
          </p:cNvPr>
          <p:cNvSpPr txBox="1"/>
          <p:nvPr/>
        </p:nvSpPr>
        <p:spPr>
          <a:xfrm>
            <a:off x="9063769" y="4142518"/>
            <a:ext cx="2812473" cy="646331"/>
          </a:xfrm>
          <a:prstGeom prst="rect">
            <a:avLst/>
          </a:prstGeom>
          <a:noFill/>
        </p:spPr>
        <p:txBody>
          <a:bodyPr wrap="square">
            <a:spAutoFit/>
          </a:bodyPr>
          <a:lstStyle/>
          <a:p>
            <a:pPr algn="ctr"/>
            <a:r>
              <a:rPr lang="en-US" altLang="ja-JP" b="1" dirty="0">
                <a:latin typeface="+mj-lt"/>
              </a:rPr>
              <a:t>EEC cell</a:t>
            </a:r>
            <a:r>
              <a:rPr lang="ja-JP" altLang="en-US" b="1" dirty="0">
                <a:latin typeface="+mj-lt"/>
              </a:rPr>
              <a:t>の分化を促進</a:t>
            </a:r>
            <a:r>
              <a:rPr lang="ja-JP" altLang="en-US" dirty="0"/>
              <a:t>する転写因子である可能性。</a:t>
            </a:r>
          </a:p>
        </p:txBody>
      </p:sp>
      <p:sp>
        <p:nvSpPr>
          <p:cNvPr id="8" name="テキスト ボックス 7">
            <a:extLst>
              <a:ext uri="{FF2B5EF4-FFF2-40B4-BE49-F238E27FC236}">
                <a16:creationId xmlns:a16="http://schemas.microsoft.com/office/drawing/2014/main" id="{B16400C6-313F-C0EC-CBE6-6916864D0A42}"/>
              </a:ext>
            </a:extLst>
          </p:cNvPr>
          <p:cNvSpPr txBox="1"/>
          <p:nvPr/>
        </p:nvSpPr>
        <p:spPr>
          <a:xfrm>
            <a:off x="0" y="1014460"/>
            <a:ext cx="3048000" cy="707886"/>
          </a:xfrm>
          <a:prstGeom prst="rect">
            <a:avLst/>
          </a:prstGeom>
          <a:noFill/>
        </p:spPr>
        <p:txBody>
          <a:bodyPr wrap="square">
            <a:spAutoFit/>
          </a:bodyPr>
          <a:lstStyle/>
          <a:p>
            <a:pPr algn="ctr"/>
            <a:r>
              <a:rPr lang="en-US" altLang="ja-JP" sz="2000" b="1" dirty="0">
                <a:solidFill>
                  <a:schemeClr val="accent2"/>
                </a:solidFill>
                <a:latin typeface="+mj-lt"/>
              </a:rPr>
              <a:t>EEC cell</a:t>
            </a:r>
            <a:r>
              <a:rPr lang="ja-JP" altLang="en-US" sz="2000" b="1" dirty="0">
                <a:solidFill>
                  <a:schemeClr val="accent2"/>
                </a:solidFill>
                <a:latin typeface="+mj-lt"/>
              </a:rPr>
              <a:t>で</a:t>
            </a:r>
            <a:endParaRPr lang="en-US" altLang="ja-JP" sz="2000" b="1" dirty="0">
              <a:solidFill>
                <a:schemeClr val="accent2"/>
              </a:solidFill>
              <a:latin typeface="+mj-lt"/>
            </a:endParaRPr>
          </a:p>
          <a:p>
            <a:pPr algn="ctr"/>
            <a:r>
              <a:rPr lang="ja-JP" altLang="en-US" sz="2000" b="1" dirty="0">
                <a:solidFill>
                  <a:schemeClr val="accent2"/>
                </a:solidFill>
                <a:latin typeface="+mj-lt"/>
              </a:rPr>
              <a:t>濃縮されていた</a:t>
            </a:r>
            <a:r>
              <a:rPr lang="en-US" altLang="ja-JP" sz="2000" b="1" dirty="0">
                <a:solidFill>
                  <a:schemeClr val="accent2"/>
                </a:solidFill>
                <a:latin typeface="+mj-lt"/>
              </a:rPr>
              <a:t>sgRNA</a:t>
            </a:r>
            <a:endParaRPr lang="ja-JP" altLang="en-US" sz="2000" b="1" dirty="0">
              <a:solidFill>
                <a:schemeClr val="accent2"/>
              </a:solidFill>
              <a:latin typeface="+mj-lt"/>
            </a:endParaRPr>
          </a:p>
        </p:txBody>
      </p:sp>
      <p:sp>
        <p:nvSpPr>
          <p:cNvPr id="9" name="テキスト ボックス 8">
            <a:extLst>
              <a:ext uri="{FF2B5EF4-FFF2-40B4-BE49-F238E27FC236}">
                <a16:creationId xmlns:a16="http://schemas.microsoft.com/office/drawing/2014/main" id="{EF55BC77-4EC8-6E38-CCC9-F913545DF9AB}"/>
              </a:ext>
            </a:extLst>
          </p:cNvPr>
          <p:cNvSpPr txBox="1"/>
          <p:nvPr/>
        </p:nvSpPr>
        <p:spPr>
          <a:xfrm>
            <a:off x="120073" y="1722346"/>
            <a:ext cx="2807855" cy="646331"/>
          </a:xfrm>
          <a:prstGeom prst="rect">
            <a:avLst/>
          </a:prstGeom>
          <a:noFill/>
        </p:spPr>
        <p:txBody>
          <a:bodyPr wrap="square">
            <a:spAutoFit/>
          </a:bodyPr>
          <a:lstStyle/>
          <a:p>
            <a:pPr algn="ctr"/>
            <a:r>
              <a:rPr lang="en-US" altLang="ja-JP" b="1" dirty="0">
                <a:latin typeface="+mj-lt"/>
              </a:rPr>
              <a:t>EEC cell</a:t>
            </a:r>
            <a:r>
              <a:rPr lang="ja-JP" altLang="en-US" b="1" dirty="0">
                <a:latin typeface="+mj-lt"/>
              </a:rPr>
              <a:t>の分化を抑制</a:t>
            </a:r>
            <a:r>
              <a:rPr lang="ja-JP" altLang="en-US" dirty="0"/>
              <a:t>する転写因子である可能性。</a:t>
            </a:r>
          </a:p>
        </p:txBody>
      </p:sp>
      <p:cxnSp>
        <p:nvCxnSpPr>
          <p:cNvPr id="10" name="直線コネクタ 9">
            <a:extLst>
              <a:ext uri="{FF2B5EF4-FFF2-40B4-BE49-F238E27FC236}">
                <a16:creationId xmlns:a16="http://schemas.microsoft.com/office/drawing/2014/main" id="{4228F141-FA7E-1873-8930-7D157875CED4}"/>
              </a:ext>
            </a:extLst>
          </p:cNvPr>
          <p:cNvCxnSpPr>
            <a:cxnSpLocks/>
          </p:cNvCxnSpPr>
          <p:nvPr/>
        </p:nvCxnSpPr>
        <p:spPr>
          <a:xfrm flipH="1" flipV="1">
            <a:off x="2927927" y="1595375"/>
            <a:ext cx="1699491" cy="9002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7400311-5E07-3A90-B51A-963B0E9448CD}"/>
              </a:ext>
            </a:extLst>
          </p:cNvPr>
          <p:cNvSpPr txBox="1"/>
          <p:nvPr/>
        </p:nvSpPr>
        <p:spPr>
          <a:xfrm>
            <a:off x="2498492" y="216670"/>
            <a:ext cx="7195016" cy="523220"/>
          </a:xfrm>
          <a:prstGeom prst="rect">
            <a:avLst/>
          </a:prstGeom>
          <a:noFill/>
        </p:spPr>
        <p:txBody>
          <a:bodyPr wrap="square">
            <a:spAutoFit/>
          </a:bodyPr>
          <a:lstStyle/>
          <a:p>
            <a:pPr algn="ctr"/>
            <a:r>
              <a:rPr lang="ja-JP" altLang="en-US" sz="2800" dirty="0"/>
              <a:t>各種細胞ごとに</a:t>
            </a:r>
            <a:r>
              <a:rPr lang="en-US" altLang="ja-JP" sz="2800" dirty="0"/>
              <a:t>sgRNA</a:t>
            </a:r>
            <a:r>
              <a:rPr lang="ja-JP" altLang="en-US" sz="2800" dirty="0"/>
              <a:t>の濃縮を評価する</a:t>
            </a:r>
          </a:p>
        </p:txBody>
      </p:sp>
      <p:sp>
        <p:nvSpPr>
          <p:cNvPr id="14" name="テキスト ボックス 13">
            <a:extLst>
              <a:ext uri="{FF2B5EF4-FFF2-40B4-BE49-F238E27FC236}">
                <a16:creationId xmlns:a16="http://schemas.microsoft.com/office/drawing/2014/main" id="{F1B57AEB-78A2-8391-0C46-CCF51E6522D8}"/>
              </a:ext>
            </a:extLst>
          </p:cNvPr>
          <p:cNvSpPr txBox="1"/>
          <p:nvPr/>
        </p:nvSpPr>
        <p:spPr>
          <a:xfrm rot="16200000">
            <a:off x="2139479" y="3673443"/>
            <a:ext cx="2159001" cy="646331"/>
          </a:xfrm>
          <a:prstGeom prst="rect">
            <a:avLst/>
          </a:prstGeom>
          <a:noFill/>
        </p:spPr>
        <p:txBody>
          <a:bodyPr wrap="square">
            <a:spAutoFit/>
          </a:bodyPr>
          <a:lstStyle/>
          <a:p>
            <a:pPr algn="ctr"/>
            <a:r>
              <a:rPr lang="en-US" altLang="ja-JP" b="1" dirty="0">
                <a:solidFill>
                  <a:schemeClr val="accent2"/>
                </a:solidFill>
                <a:latin typeface="+mj-lt"/>
              </a:rPr>
              <a:t>EEC cell</a:t>
            </a:r>
            <a:r>
              <a:rPr lang="ja-JP" altLang="en-US" b="1" dirty="0">
                <a:solidFill>
                  <a:schemeClr val="accent2"/>
                </a:solidFill>
                <a:latin typeface="+mj-lt"/>
              </a:rPr>
              <a:t>での</a:t>
            </a:r>
            <a:endParaRPr lang="en-US" altLang="ja-JP" b="1" dirty="0">
              <a:solidFill>
                <a:schemeClr val="accent2"/>
              </a:solidFill>
              <a:latin typeface="+mj-lt"/>
            </a:endParaRPr>
          </a:p>
          <a:p>
            <a:pPr algn="ctr"/>
            <a:r>
              <a:rPr lang="en-US" altLang="ja-JP" b="1" dirty="0">
                <a:solidFill>
                  <a:schemeClr val="accent2"/>
                </a:solidFill>
                <a:latin typeface="+mj-lt"/>
              </a:rPr>
              <a:t>sgRNA</a:t>
            </a:r>
            <a:r>
              <a:rPr lang="ja-JP" altLang="en-US" b="1" dirty="0">
                <a:solidFill>
                  <a:schemeClr val="accent2"/>
                </a:solidFill>
                <a:latin typeface="+mj-lt"/>
              </a:rPr>
              <a:t>濃縮具合</a:t>
            </a:r>
            <a:endParaRPr lang="ja-JP" altLang="en-US" dirty="0">
              <a:solidFill>
                <a:schemeClr val="accent2"/>
              </a:solidFill>
            </a:endParaRPr>
          </a:p>
        </p:txBody>
      </p:sp>
      <p:sp>
        <p:nvSpPr>
          <p:cNvPr id="15" name="テキスト ボックス 14">
            <a:extLst>
              <a:ext uri="{FF2B5EF4-FFF2-40B4-BE49-F238E27FC236}">
                <a16:creationId xmlns:a16="http://schemas.microsoft.com/office/drawing/2014/main" id="{0AEEA239-1EF7-B4C1-8C81-E35DD1422945}"/>
              </a:ext>
            </a:extLst>
          </p:cNvPr>
          <p:cNvSpPr txBox="1"/>
          <p:nvPr/>
        </p:nvSpPr>
        <p:spPr>
          <a:xfrm>
            <a:off x="6586681" y="5617196"/>
            <a:ext cx="2159001" cy="646331"/>
          </a:xfrm>
          <a:prstGeom prst="rect">
            <a:avLst/>
          </a:prstGeom>
          <a:noFill/>
        </p:spPr>
        <p:txBody>
          <a:bodyPr wrap="square">
            <a:spAutoFit/>
          </a:bodyPr>
          <a:lstStyle/>
          <a:p>
            <a:pPr algn="ctr"/>
            <a:r>
              <a:rPr lang="en-US" altLang="ja-JP" b="1" dirty="0">
                <a:solidFill>
                  <a:schemeClr val="accent1"/>
                </a:solidFill>
                <a:latin typeface="+mj-lt"/>
              </a:rPr>
              <a:t>Goblet cell</a:t>
            </a:r>
            <a:r>
              <a:rPr lang="ja-JP" altLang="en-US" b="1" dirty="0">
                <a:solidFill>
                  <a:schemeClr val="accent1"/>
                </a:solidFill>
                <a:latin typeface="+mj-lt"/>
              </a:rPr>
              <a:t>での</a:t>
            </a:r>
            <a:endParaRPr lang="en-US" altLang="ja-JP" b="1" dirty="0">
              <a:solidFill>
                <a:schemeClr val="accent1"/>
              </a:solidFill>
              <a:latin typeface="+mj-lt"/>
            </a:endParaRPr>
          </a:p>
          <a:p>
            <a:pPr algn="ctr"/>
            <a:r>
              <a:rPr lang="en-US" altLang="ja-JP" b="1" dirty="0">
                <a:solidFill>
                  <a:schemeClr val="accent1"/>
                </a:solidFill>
                <a:latin typeface="+mj-lt"/>
              </a:rPr>
              <a:t>sgRNA</a:t>
            </a:r>
            <a:r>
              <a:rPr lang="ja-JP" altLang="en-US" b="1" dirty="0">
                <a:solidFill>
                  <a:schemeClr val="accent1"/>
                </a:solidFill>
                <a:latin typeface="+mj-lt"/>
              </a:rPr>
              <a:t>濃縮具合</a:t>
            </a:r>
            <a:endParaRPr lang="ja-JP" altLang="en-US" dirty="0">
              <a:solidFill>
                <a:schemeClr val="accent1"/>
              </a:solidFill>
            </a:endParaRPr>
          </a:p>
        </p:txBody>
      </p:sp>
      <p:sp>
        <p:nvSpPr>
          <p:cNvPr id="16" name="テキスト ボックス 15">
            <a:extLst>
              <a:ext uri="{FF2B5EF4-FFF2-40B4-BE49-F238E27FC236}">
                <a16:creationId xmlns:a16="http://schemas.microsoft.com/office/drawing/2014/main" id="{2C90C015-236B-4772-0978-E0AFDAED2450}"/>
              </a:ext>
            </a:extLst>
          </p:cNvPr>
          <p:cNvSpPr txBox="1"/>
          <p:nvPr/>
        </p:nvSpPr>
        <p:spPr>
          <a:xfrm>
            <a:off x="8884633" y="3076563"/>
            <a:ext cx="3170745" cy="646331"/>
          </a:xfrm>
          <a:prstGeom prst="rect">
            <a:avLst/>
          </a:prstGeom>
          <a:noFill/>
        </p:spPr>
        <p:txBody>
          <a:bodyPr wrap="square">
            <a:spAutoFit/>
          </a:bodyPr>
          <a:lstStyle/>
          <a:p>
            <a:pPr algn="ctr"/>
            <a:r>
              <a:rPr lang="en-US" altLang="ja-JP" b="1" dirty="0">
                <a:latin typeface="+mj-lt"/>
              </a:rPr>
              <a:t>Goblet cell</a:t>
            </a:r>
            <a:r>
              <a:rPr lang="ja-JP" altLang="en-US" b="1" dirty="0">
                <a:latin typeface="+mj-lt"/>
              </a:rPr>
              <a:t>の分化を抑制</a:t>
            </a:r>
            <a:r>
              <a:rPr lang="ja-JP" altLang="en-US" dirty="0"/>
              <a:t>する転写因子である可能性。</a:t>
            </a:r>
          </a:p>
        </p:txBody>
      </p:sp>
      <p:sp>
        <p:nvSpPr>
          <p:cNvPr id="17" name="テキスト ボックス 16">
            <a:extLst>
              <a:ext uri="{FF2B5EF4-FFF2-40B4-BE49-F238E27FC236}">
                <a16:creationId xmlns:a16="http://schemas.microsoft.com/office/drawing/2014/main" id="{4A9AF1AF-7C25-6EF7-8100-0D3C95904FE1}"/>
              </a:ext>
            </a:extLst>
          </p:cNvPr>
          <p:cNvSpPr txBox="1"/>
          <p:nvPr/>
        </p:nvSpPr>
        <p:spPr>
          <a:xfrm>
            <a:off x="9972618" y="3748040"/>
            <a:ext cx="994775" cy="369332"/>
          </a:xfrm>
          <a:prstGeom prst="rect">
            <a:avLst/>
          </a:prstGeom>
          <a:noFill/>
        </p:spPr>
        <p:txBody>
          <a:bodyPr wrap="square">
            <a:spAutoFit/>
          </a:bodyPr>
          <a:lstStyle/>
          <a:p>
            <a:pPr algn="ctr"/>
            <a:r>
              <a:rPr lang="en-US" altLang="ja-JP" dirty="0"/>
              <a:t>or</a:t>
            </a:r>
            <a:endParaRPr lang="ja-JP" altLang="en-US" dirty="0"/>
          </a:p>
        </p:txBody>
      </p:sp>
    </p:spTree>
    <p:extLst>
      <p:ext uri="{BB962C8B-B14F-4D97-AF65-F5344CB8AC3E}">
        <p14:creationId xmlns:p14="http://schemas.microsoft.com/office/powerpoint/2010/main" val="2162777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2C0E3CF6-6E8D-F70D-1D6C-9E02F7859A57}"/>
              </a:ext>
            </a:extLst>
          </p:cNvPr>
          <p:cNvGrpSpPr>
            <a:grpSpLocks noChangeAspect="1"/>
          </p:cNvGrpSpPr>
          <p:nvPr/>
        </p:nvGrpSpPr>
        <p:grpSpPr>
          <a:xfrm>
            <a:off x="568280" y="853134"/>
            <a:ext cx="5107710" cy="6004866"/>
            <a:chOff x="3542145" y="565533"/>
            <a:chExt cx="5107710" cy="6004866"/>
          </a:xfrm>
        </p:grpSpPr>
        <p:pic>
          <p:nvPicPr>
            <p:cNvPr id="2" name="Picture 2">
              <a:extLst>
                <a:ext uri="{FF2B5EF4-FFF2-40B4-BE49-F238E27FC236}">
                  <a16:creationId xmlns:a16="http://schemas.microsoft.com/office/drawing/2014/main" id="{577501B5-AA6D-6B07-2A24-953941532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74" r="29625" b="55892"/>
            <a:stretch/>
          </p:blipFill>
          <p:spPr bwMode="auto">
            <a:xfrm>
              <a:off x="3542145" y="638583"/>
              <a:ext cx="5107710" cy="593181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947526FC-A51E-AD89-3536-788FFB5399B5}"/>
                </a:ext>
              </a:extLst>
            </p:cNvPr>
            <p:cNvSpPr/>
            <p:nvPr/>
          </p:nvSpPr>
          <p:spPr>
            <a:xfrm>
              <a:off x="3542145" y="565533"/>
              <a:ext cx="364837"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 name="直線コネクタ 10">
            <a:extLst>
              <a:ext uri="{FF2B5EF4-FFF2-40B4-BE49-F238E27FC236}">
                <a16:creationId xmlns:a16="http://schemas.microsoft.com/office/drawing/2014/main" id="{D1387F10-B221-5878-C2B4-A13BB00C52E1}"/>
              </a:ext>
            </a:extLst>
          </p:cNvPr>
          <p:cNvCxnSpPr>
            <a:cxnSpLocks/>
          </p:cNvCxnSpPr>
          <p:nvPr/>
        </p:nvCxnSpPr>
        <p:spPr>
          <a:xfrm flipV="1">
            <a:off x="5001734" y="2386149"/>
            <a:ext cx="1311320" cy="89900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53976F5-4854-95E3-C29D-6F5331ED6502}"/>
              </a:ext>
            </a:extLst>
          </p:cNvPr>
          <p:cNvSpPr txBox="1"/>
          <p:nvPr/>
        </p:nvSpPr>
        <p:spPr>
          <a:xfrm>
            <a:off x="7010590" y="1058573"/>
            <a:ext cx="3870035" cy="400110"/>
          </a:xfrm>
          <a:prstGeom prst="rect">
            <a:avLst/>
          </a:prstGeom>
          <a:noFill/>
        </p:spPr>
        <p:txBody>
          <a:bodyPr wrap="square">
            <a:spAutoFit/>
          </a:bodyPr>
          <a:lstStyle/>
          <a:p>
            <a:pPr algn="ctr"/>
            <a:r>
              <a:rPr lang="en-US" altLang="ja-JP" sz="2000" b="1" dirty="0">
                <a:solidFill>
                  <a:schemeClr val="accent1"/>
                </a:solidFill>
                <a:latin typeface="+mj-lt"/>
              </a:rPr>
              <a:t>EEC cell</a:t>
            </a:r>
            <a:r>
              <a:rPr lang="ja-JP" altLang="en-US" sz="2000" b="1" dirty="0">
                <a:solidFill>
                  <a:schemeClr val="accent1"/>
                </a:solidFill>
                <a:latin typeface="+mj-lt"/>
              </a:rPr>
              <a:t>で枯渇していた</a:t>
            </a:r>
            <a:r>
              <a:rPr lang="en-US" altLang="ja-JP" sz="2000" b="1" dirty="0">
                <a:solidFill>
                  <a:schemeClr val="accent1"/>
                </a:solidFill>
                <a:latin typeface="+mj-lt"/>
              </a:rPr>
              <a:t>sgRNA</a:t>
            </a:r>
            <a:endParaRPr lang="ja-JP" altLang="en-US" sz="2000" b="1" dirty="0">
              <a:solidFill>
                <a:schemeClr val="accent1"/>
              </a:solidFill>
              <a:latin typeface="+mj-lt"/>
            </a:endParaRPr>
          </a:p>
        </p:txBody>
      </p:sp>
      <p:sp>
        <p:nvSpPr>
          <p:cNvPr id="13" name="テキスト ボックス 12">
            <a:extLst>
              <a:ext uri="{FF2B5EF4-FFF2-40B4-BE49-F238E27FC236}">
                <a16:creationId xmlns:a16="http://schemas.microsoft.com/office/drawing/2014/main" id="{5DD26F69-8545-5BA6-C7C6-7A4DFACB484B}"/>
              </a:ext>
            </a:extLst>
          </p:cNvPr>
          <p:cNvSpPr txBox="1"/>
          <p:nvPr/>
        </p:nvSpPr>
        <p:spPr>
          <a:xfrm>
            <a:off x="6443682" y="1467392"/>
            <a:ext cx="5001491" cy="369332"/>
          </a:xfrm>
          <a:prstGeom prst="rect">
            <a:avLst/>
          </a:prstGeom>
          <a:noFill/>
        </p:spPr>
        <p:txBody>
          <a:bodyPr wrap="square">
            <a:spAutoFit/>
          </a:bodyPr>
          <a:lstStyle/>
          <a:p>
            <a:pPr algn="ctr"/>
            <a:r>
              <a:rPr lang="en-US" altLang="ja-JP" b="1" dirty="0">
                <a:latin typeface="+mj-lt"/>
              </a:rPr>
              <a:t>EEC cell</a:t>
            </a:r>
            <a:r>
              <a:rPr lang="ja-JP" altLang="en-US" b="1" dirty="0">
                <a:latin typeface="+mj-lt"/>
              </a:rPr>
              <a:t>の分化を促進</a:t>
            </a:r>
            <a:r>
              <a:rPr lang="ja-JP" altLang="en-US" dirty="0"/>
              <a:t>する転写因子である可能性。</a:t>
            </a:r>
          </a:p>
        </p:txBody>
      </p:sp>
      <p:sp>
        <p:nvSpPr>
          <p:cNvPr id="19" name="テキスト ボックス 18">
            <a:extLst>
              <a:ext uri="{FF2B5EF4-FFF2-40B4-BE49-F238E27FC236}">
                <a16:creationId xmlns:a16="http://schemas.microsoft.com/office/drawing/2014/main" id="{CC5EED7A-52E9-71B0-7B6C-FAB8F0A1173F}"/>
              </a:ext>
            </a:extLst>
          </p:cNvPr>
          <p:cNvSpPr txBox="1"/>
          <p:nvPr/>
        </p:nvSpPr>
        <p:spPr>
          <a:xfrm>
            <a:off x="6596083" y="1981640"/>
            <a:ext cx="2821709" cy="1200329"/>
          </a:xfrm>
          <a:prstGeom prst="rect">
            <a:avLst/>
          </a:prstGeom>
          <a:noFill/>
        </p:spPr>
        <p:txBody>
          <a:bodyPr wrap="square">
            <a:spAutoFit/>
          </a:bodyPr>
          <a:lstStyle/>
          <a:p>
            <a:r>
              <a:rPr lang="en-US" altLang="ja-JP" b="1" dirty="0">
                <a:latin typeface="+mj-lt"/>
              </a:rPr>
              <a:t>EEC</a:t>
            </a:r>
            <a:r>
              <a:rPr lang="ja-JP" altLang="en-US" b="1" dirty="0">
                <a:latin typeface="+mj-lt"/>
              </a:rPr>
              <a:t>分化に重要な転写因子</a:t>
            </a:r>
            <a:endParaRPr lang="en-US" altLang="ja-JP" b="1" dirty="0">
              <a:latin typeface="+mj-lt"/>
            </a:endParaRPr>
          </a:p>
          <a:p>
            <a:pPr marL="285750" indent="-285750">
              <a:buFont typeface="Arial" panose="020B0604020202020204" pitchFamily="34" charset="0"/>
              <a:buChar char="•"/>
            </a:pPr>
            <a:r>
              <a:rPr lang="en-US" altLang="ja-JP" dirty="0"/>
              <a:t>NEUROG3</a:t>
            </a:r>
          </a:p>
          <a:p>
            <a:pPr marL="285750" indent="-285750">
              <a:buFont typeface="Arial" panose="020B0604020202020204" pitchFamily="34" charset="0"/>
              <a:buChar char="•"/>
            </a:pPr>
            <a:r>
              <a:rPr lang="en-US" altLang="ja-JP" dirty="0"/>
              <a:t>SOX4</a:t>
            </a:r>
          </a:p>
          <a:p>
            <a:pPr marL="285750" indent="-285750">
              <a:buFont typeface="Arial" panose="020B0604020202020204" pitchFamily="34" charset="0"/>
              <a:buChar char="•"/>
            </a:pPr>
            <a:r>
              <a:rPr lang="en-US" altLang="ja-JP" dirty="0"/>
              <a:t>INSM1</a:t>
            </a:r>
          </a:p>
        </p:txBody>
      </p:sp>
      <p:sp>
        <p:nvSpPr>
          <p:cNvPr id="20" name="テキスト ボックス 19">
            <a:extLst>
              <a:ext uri="{FF2B5EF4-FFF2-40B4-BE49-F238E27FC236}">
                <a16:creationId xmlns:a16="http://schemas.microsoft.com/office/drawing/2014/main" id="{ECF00894-2B49-8CAC-F445-FCBAA02DE61A}"/>
              </a:ext>
            </a:extLst>
          </p:cNvPr>
          <p:cNvSpPr txBox="1"/>
          <p:nvPr/>
        </p:nvSpPr>
        <p:spPr>
          <a:xfrm>
            <a:off x="9639465" y="1981640"/>
            <a:ext cx="2216727" cy="1200329"/>
          </a:xfrm>
          <a:prstGeom prst="rect">
            <a:avLst/>
          </a:prstGeom>
          <a:noFill/>
        </p:spPr>
        <p:txBody>
          <a:bodyPr wrap="square">
            <a:spAutoFit/>
          </a:bodyPr>
          <a:lstStyle/>
          <a:p>
            <a:r>
              <a:rPr lang="en-US" altLang="ja-JP" b="1" dirty="0">
                <a:latin typeface="+mj-lt"/>
              </a:rPr>
              <a:t>EEC</a:t>
            </a:r>
            <a:r>
              <a:rPr lang="ja-JP" altLang="en-US" b="1" dirty="0">
                <a:latin typeface="+mj-lt"/>
              </a:rPr>
              <a:t>分化に関与</a:t>
            </a:r>
            <a:endParaRPr lang="en-US" altLang="ja-JP" b="1" dirty="0">
              <a:latin typeface="+mj-lt"/>
            </a:endParaRPr>
          </a:p>
          <a:p>
            <a:pPr marL="285750" indent="-285750">
              <a:buFont typeface="Arial" panose="020B0604020202020204" pitchFamily="34" charset="0"/>
              <a:buChar char="•"/>
            </a:pPr>
            <a:r>
              <a:rPr lang="en-US" altLang="ja-JP" dirty="0"/>
              <a:t>NFIC</a:t>
            </a:r>
          </a:p>
          <a:p>
            <a:pPr marL="285750" indent="-285750">
              <a:buFont typeface="Arial" panose="020B0604020202020204" pitchFamily="34" charset="0"/>
              <a:buChar char="•"/>
            </a:pPr>
            <a:r>
              <a:rPr lang="en-US" altLang="ja-JP" dirty="0"/>
              <a:t>TEF</a:t>
            </a:r>
          </a:p>
          <a:p>
            <a:pPr marL="285750" indent="-285750">
              <a:buFont typeface="Arial" panose="020B0604020202020204" pitchFamily="34" charset="0"/>
              <a:buChar char="•"/>
            </a:pPr>
            <a:r>
              <a:rPr lang="en-US" altLang="ja-JP" dirty="0"/>
              <a:t>ZHX2</a:t>
            </a:r>
            <a:endParaRPr lang="ja-JP" altLang="en-US" dirty="0"/>
          </a:p>
        </p:txBody>
      </p:sp>
      <p:sp>
        <p:nvSpPr>
          <p:cNvPr id="21" name="正方形/長方形 20">
            <a:extLst>
              <a:ext uri="{FF2B5EF4-FFF2-40B4-BE49-F238E27FC236}">
                <a16:creationId xmlns:a16="http://schemas.microsoft.com/office/drawing/2014/main" id="{1DBC1169-D85F-8388-6C96-EDC6E0F652CD}"/>
              </a:ext>
            </a:extLst>
          </p:cNvPr>
          <p:cNvSpPr/>
          <p:nvPr/>
        </p:nvSpPr>
        <p:spPr>
          <a:xfrm>
            <a:off x="2494062" y="5645112"/>
            <a:ext cx="628073" cy="221673"/>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6BD2684-D550-35D7-A900-53FB78E782D4}"/>
              </a:ext>
            </a:extLst>
          </p:cNvPr>
          <p:cNvSpPr/>
          <p:nvPr/>
        </p:nvSpPr>
        <p:spPr>
          <a:xfrm>
            <a:off x="3348426" y="5040130"/>
            <a:ext cx="1029854" cy="221673"/>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977053E0-1DD1-EC25-7626-2DB9728F4FF9}"/>
              </a:ext>
            </a:extLst>
          </p:cNvPr>
          <p:cNvSpPr/>
          <p:nvPr/>
        </p:nvSpPr>
        <p:spPr>
          <a:xfrm>
            <a:off x="3953409" y="3619429"/>
            <a:ext cx="711200" cy="221673"/>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6EC5246D-6242-8B34-B483-135FC4060FCF}"/>
              </a:ext>
            </a:extLst>
          </p:cNvPr>
          <p:cNvGrpSpPr/>
          <p:nvPr/>
        </p:nvGrpSpPr>
        <p:grpSpPr>
          <a:xfrm>
            <a:off x="7533572" y="3326885"/>
            <a:ext cx="2821709" cy="3339576"/>
            <a:chOff x="8959275" y="3340644"/>
            <a:chExt cx="2821709" cy="3339576"/>
          </a:xfrm>
        </p:grpSpPr>
        <p:pic>
          <p:nvPicPr>
            <p:cNvPr id="7" name="図 6">
              <a:extLst>
                <a:ext uri="{FF2B5EF4-FFF2-40B4-BE49-F238E27FC236}">
                  <a16:creationId xmlns:a16="http://schemas.microsoft.com/office/drawing/2014/main" id="{BC9E738F-4E72-1D80-8835-D327A3BED9E8}"/>
                </a:ext>
              </a:extLst>
            </p:cNvPr>
            <p:cNvPicPr>
              <a:picLocks noChangeAspect="1"/>
            </p:cNvPicPr>
            <p:nvPr/>
          </p:nvPicPr>
          <p:blipFill>
            <a:blip r:embed="rId3"/>
            <a:stretch>
              <a:fillRect/>
            </a:stretch>
          </p:blipFill>
          <p:spPr>
            <a:xfrm>
              <a:off x="8959275" y="3340644"/>
              <a:ext cx="2821709" cy="3339576"/>
            </a:xfrm>
            <a:prstGeom prst="rect">
              <a:avLst/>
            </a:prstGeom>
          </p:spPr>
        </p:pic>
        <p:cxnSp>
          <p:nvCxnSpPr>
            <p:cNvPr id="8" name="直線コネクタ 7">
              <a:extLst>
                <a:ext uri="{FF2B5EF4-FFF2-40B4-BE49-F238E27FC236}">
                  <a16:creationId xmlns:a16="http://schemas.microsoft.com/office/drawing/2014/main" id="{12B345DB-1CD5-5634-87CE-EBDC16B743F8}"/>
                </a:ext>
              </a:extLst>
            </p:cNvPr>
            <p:cNvCxnSpPr>
              <a:cxnSpLocks/>
            </p:cNvCxnSpPr>
            <p:nvPr/>
          </p:nvCxnSpPr>
          <p:spPr>
            <a:xfrm flipV="1">
              <a:off x="10007598" y="6214447"/>
              <a:ext cx="344056" cy="3736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983C058-08FA-0089-12F2-8A2A078DBC46}"/>
                </a:ext>
              </a:extLst>
            </p:cNvPr>
            <p:cNvCxnSpPr>
              <a:cxnSpLocks/>
            </p:cNvCxnSpPr>
            <p:nvPr/>
          </p:nvCxnSpPr>
          <p:spPr>
            <a:xfrm flipV="1">
              <a:off x="10286998" y="6214447"/>
              <a:ext cx="344056" cy="3736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F38DAE3-41DE-CF02-CD4A-FCEF054806FC}"/>
                </a:ext>
              </a:extLst>
            </p:cNvPr>
            <p:cNvCxnSpPr>
              <a:cxnSpLocks/>
            </p:cNvCxnSpPr>
            <p:nvPr/>
          </p:nvCxnSpPr>
          <p:spPr>
            <a:xfrm flipV="1">
              <a:off x="10611427" y="6214447"/>
              <a:ext cx="344056" cy="3736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B2296C8-AE44-3344-6ABA-633FBEC5E4F6}"/>
                </a:ext>
              </a:extLst>
            </p:cNvPr>
            <p:cNvCxnSpPr>
              <a:cxnSpLocks/>
            </p:cNvCxnSpPr>
            <p:nvPr/>
          </p:nvCxnSpPr>
          <p:spPr>
            <a:xfrm flipV="1">
              <a:off x="10910454" y="6214447"/>
              <a:ext cx="344056" cy="3736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8E511CA-8A3F-86C8-DB8B-4528205A9F21}"/>
                </a:ext>
              </a:extLst>
            </p:cNvPr>
            <p:cNvCxnSpPr>
              <a:cxnSpLocks/>
            </p:cNvCxnSpPr>
            <p:nvPr/>
          </p:nvCxnSpPr>
          <p:spPr>
            <a:xfrm flipV="1">
              <a:off x="11199090" y="6214447"/>
              <a:ext cx="344056" cy="373648"/>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AC36E75F-97CD-4888-0F54-0EF4E8C24E98}"/>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TFome CRISPR screening</a:t>
            </a:r>
            <a:r>
              <a:rPr lang="ja-JP" altLang="en-US" sz="2800" dirty="0"/>
              <a:t>の頑強性</a:t>
            </a:r>
          </a:p>
        </p:txBody>
      </p:sp>
    </p:spTree>
    <p:extLst>
      <p:ext uri="{BB962C8B-B14F-4D97-AF65-F5344CB8AC3E}">
        <p14:creationId xmlns:p14="http://schemas.microsoft.com/office/powerpoint/2010/main" val="3859847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2C0E3CF6-6E8D-F70D-1D6C-9E02F7859A57}"/>
              </a:ext>
            </a:extLst>
          </p:cNvPr>
          <p:cNvGrpSpPr>
            <a:grpSpLocks noChangeAspect="1"/>
          </p:cNvGrpSpPr>
          <p:nvPr/>
        </p:nvGrpSpPr>
        <p:grpSpPr>
          <a:xfrm>
            <a:off x="6095999" y="798936"/>
            <a:ext cx="5107710" cy="6004866"/>
            <a:chOff x="3542145" y="565533"/>
            <a:chExt cx="5107710" cy="6004866"/>
          </a:xfrm>
        </p:grpSpPr>
        <p:pic>
          <p:nvPicPr>
            <p:cNvPr id="2" name="Picture 2">
              <a:extLst>
                <a:ext uri="{FF2B5EF4-FFF2-40B4-BE49-F238E27FC236}">
                  <a16:creationId xmlns:a16="http://schemas.microsoft.com/office/drawing/2014/main" id="{577501B5-AA6D-6B07-2A24-953941532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74" r="29625" b="55892"/>
            <a:stretch/>
          </p:blipFill>
          <p:spPr bwMode="auto">
            <a:xfrm>
              <a:off x="3542145" y="638583"/>
              <a:ext cx="5107710" cy="593181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947526FC-A51E-AD89-3536-788FFB5399B5}"/>
                </a:ext>
              </a:extLst>
            </p:cNvPr>
            <p:cNvSpPr/>
            <p:nvPr/>
          </p:nvSpPr>
          <p:spPr>
            <a:xfrm>
              <a:off x="3542145" y="565533"/>
              <a:ext cx="364837"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26F546B-74BD-9936-2B42-76B7F65D2B1D}"/>
              </a:ext>
            </a:extLst>
          </p:cNvPr>
          <p:cNvSpPr txBox="1"/>
          <p:nvPr/>
        </p:nvSpPr>
        <p:spPr>
          <a:xfrm>
            <a:off x="609598" y="1025907"/>
            <a:ext cx="4613565" cy="400110"/>
          </a:xfrm>
          <a:prstGeom prst="rect">
            <a:avLst/>
          </a:prstGeom>
          <a:noFill/>
        </p:spPr>
        <p:txBody>
          <a:bodyPr wrap="square">
            <a:spAutoFit/>
          </a:bodyPr>
          <a:lstStyle/>
          <a:p>
            <a:pPr algn="ctr"/>
            <a:r>
              <a:rPr lang="en-US" altLang="ja-JP" sz="2000" b="1" dirty="0">
                <a:solidFill>
                  <a:schemeClr val="accent2"/>
                </a:solidFill>
                <a:latin typeface="+mj-lt"/>
              </a:rPr>
              <a:t>EEC cell</a:t>
            </a:r>
            <a:r>
              <a:rPr lang="ja-JP" altLang="en-US" sz="2000" b="1" dirty="0">
                <a:solidFill>
                  <a:schemeClr val="accent2"/>
                </a:solidFill>
                <a:latin typeface="+mj-lt"/>
              </a:rPr>
              <a:t>で濃縮されていた</a:t>
            </a:r>
            <a:r>
              <a:rPr lang="en-US" altLang="ja-JP" sz="2000" b="1" dirty="0">
                <a:solidFill>
                  <a:schemeClr val="accent2"/>
                </a:solidFill>
                <a:latin typeface="+mj-lt"/>
              </a:rPr>
              <a:t>sgRNA</a:t>
            </a:r>
            <a:endParaRPr lang="ja-JP" altLang="en-US" sz="2000" b="1" dirty="0">
              <a:solidFill>
                <a:schemeClr val="accent2"/>
              </a:solidFill>
              <a:latin typeface="+mj-lt"/>
            </a:endParaRPr>
          </a:p>
        </p:txBody>
      </p:sp>
      <p:sp>
        <p:nvSpPr>
          <p:cNvPr id="15" name="テキスト ボックス 14">
            <a:extLst>
              <a:ext uri="{FF2B5EF4-FFF2-40B4-BE49-F238E27FC236}">
                <a16:creationId xmlns:a16="http://schemas.microsoft.com/office/drawing/2014/main" id="{9EB3129E-91EC-26E4-8247-8124916FC5E2}"/>
              </a:ext>
            </a:extLst>
          </p:cNvPr>
          <p:cNvSpPr txBox="1"/>
          <p:nvPr/>
        </p:nvSpPr>
        <p:spPr>
          <a:xfrm>
            <a:off x="471053" y="1426017"/>
            <a:ext cx="4890656" cy="369332"/>
          </a:xfrm>
          <a:prstGeom prst="rect">
            <a:avLst/>
          </a:prstGeom>
          <a:noFill/>
        </p:spPr>
        <p:txBody>
          <a:bodyPr wrap="square">
            <a:spAutoFit/>
          </a:bodyPr>
          <a:lstStyle/>
          <a:p>
            <a:pPr algn="ctr"/>
            <a:r>
              <a:rPr lang="en-US" altLang="ja-JP" b="1" dirty="0">
                <a:latin typeface="+mj-lt"/>
              </a:rPr>
              <a:t>EEC cell</a:t>
            </a:r>
            <a:r>
              <a:rPr lang="ja-JP" altLang="en-US" b="1" dirty="0">
                <a:latin typeface="+mj-lt"/>
              </a:rPr>
              <a:t>の分化を抑制</a:t>
            </a:r>
            <a:r>
              <a:rPr lang="ja-JP" altLang="en-US" dirty="0"/>
              <a:t>する転写因子である可能性。</a:t>
            </a:r>
          </a:p>
        </p:txBody>
      </p:sp>
      <p:cxnSp>
        <p:nvCxnSpPr>
          <p:cNvPr id="16" name="直線コネクタ 15">
            <a:extLst>
              <a:ext uri="{FF2B5EF4-FFF2-40B4-BE49-F238E27FC236}">
                <a16:creationId xmlns:a16="http://schemas.microsoft.com/office/drawing/2014/main" id="{113DE30A-8231-89C3-00F4-8879B9F331A9}"/>
              </a:ext>
            </a:extLst>
          </p:cNvPr>
          <p:cNvCxnSpPr>
            <a:cxnSpLocks/>
          </p:cNvCxnSpPr>
          <p:nvPr/>
        </p:nvCxnSpPr>
        <p:spPr>
          <a:xfrm flipH="1" flipV="1">
            <a:off x="5481781" y="1610683"/>
            <a:ext cx="1699491" cy="9002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D1D76D6-2A07-0555-789C-2E96C1CB94ED}"/>
              </a:ext>
            </a:extLst>
          </p:cNvPr>
          <p:cNvSpPr txBox="1"/>
          <p:nvPr/>
        </p:nvSpPr>
        <p:spPr>
          <a:xfrm>
            <a:off x="2615540" y="3132407"/>
            <a:ext cx="3173350" cy="307777"/>
          </a:xfrm>
          <a:prstGeom prst="rect">
            <a:avLst/>
          </a:prstGeom>
          <a:noFill/>
        </p:spPr>
        <p:txBody>
          <a:bodyPr wrap="square">
            <a:spAutoFit/>
          </a:bodyPr>
          <a:lstStyle/>
          <a:p>
            <a:pPr algn="r"/>
            <a:r>
              <a:rPr lang="en-US" altLang="ja-JP" sz="1400" dirty="0"/>
              <a:t>M</a:t>
            </a:r>
            <a:r>
              <a:rPr lang="ja-JP" altLang="en-US" sz="1400" dirty="0"/>
              <a:t> </a:t>
            </a:r>
            <a:r>
              <a:rPr lang="en-US" altLang="ja-JP" sz="1400" dirty="0" err="1"/>
              <a:t>Bjerknes</a:t>
            </a:r>
            <a:r>
              <a:rPr lang="en-US" altLang="ja-JP" sz="1400" dirty="0"/>
              <a:t> et al., </a:t>
            </a:r>
            <a:r>
              <a:rPr lang="en-US" altLang="ja-JP" sz="1400" i="1" dirty="0">
                <a:effectLst/>
              </a:rPr>
              <a:t>Dev Biol,</a:t>
            </a:r>
            <a:r>
              <a:rPr lang="en-US" altLang="ja-JP" sz="1400" dirty="0"/>
              <a:t> </a:t>
            </a:r>
            <a:r>
              <a:rPr lang="en-US" altLang="ja-JP" sz="1400" b="1" dirty="0">
                <a:effectLst/>
                <a:latin typeface="+mj-lt"/>
              </a:rPr>
              <a:t>345</a:t>
            </a:r>
            <a:r>
              <a:rPr lang="ja-JP" altLang="en-US" sz="1400" b="1" dirty="0">
                <a:latin typeface="+mj-lt"/>
              </a:rPr>
              <a:t> </a:t>
            </a:r>
            <a:r>
              <a:rPr lang="en-US" altLang="ja-JP" sz="1400" dirty="0"/>
              <a:t>(2010)</a:t>
            </a:r>
            <a:endParaRPr lang="ja-JP" altLang="en-US" sz="1400" dirty="0"/>
          </a:p>
        </p:txBody>
      </p:sp>
      <p:sp>
        <p:nvSpPr>
          <p:cNvPr id="26" name="テキスト ボックス 25">
            <a:extLst>
              <a:ext uri="{FF2B5EF4-FFF2-40B4-BE49-F238E27FC236}">
                <a16:creationId xmlns:a16="http://schemas.microsoft.com/office/drawing/2014/main" id="{9B92764A-BC72-F191-AFBE-BAFF1310B5F5}"/>
              </a:ext>
            </a:extLst>
          </p:cNvPr>
          <p:cNvSpPr txBox="1"/>
          <p:nvPr/>
        </p:nvSpPr>
        <p:spPr>
          <a:xfrm>
            <a:off x="475408" y="1891575"/>
            <a:ext cx="1052946" cy="369332"/>
          </a:xfrm>
          <a:prstGeom prst="rect">
            <a:avLst/>
          </a:prstGeom>
          <a:noFill/>
        </p:spPr>
        <p:txBody>
          <a:bodyPr wrap="square">
            <a:spAutoFit/>
          </a:bodyPr>
          <a:lstStyle/>
          <a:p>
            <a:pPr marL="285750" indent="-285750">
              <a:buFont typeface="Arial" panose="020B0604020202020204" pitchFamily="34" charset="0"/>
              <a:buChar char="•"/>
            </a:pPr>
            <a:r>
              <a:rPr lang="en-US" altLang="ja-JP" b="1" dirty="0">
                <a:latin typeface="+mj-lt"/>
              </a:rPr>
              <a:t>GFI1</a:t>
            </a:r>
            <a:endParaRPr lang="ja-JP" altLang="en-US" dirty="0"/>
          </a:p>
        </p:txBody>
      </p:sp>
      <p:sp>
        <p:nvSpPr>
          <p:cNvPr id="28" name="テキスト ボックス 27">
            <a:extLst>
              <a:ext uri="{FF2B5EF4-FFF2-40B4-BE49-F238E27FC236}">
                <a16:creationId xmlns:a16="http://schemas.microsoft.com/office/drawing/2014/main" id="{8CB5828B-6B34-10F8-38F3-569FAA34CE24}"/>
              </a:ext>
            </a:extLst>
          </p:cNvPr>
          <p:cNvSpPr txBox="1"/>
          <p:nvPr/>
        </p:nvSpPr>
        <p:spPr>
          <a:xfrm>
            <a:off x="613952" y="2296810"/>
            <a:ext cx="5347065" cy="923330"/>
          </a:xfrm>
          <a:prstGeom prst="rect">
            <a:avLst/>
          </a:prstGeom>
          <a:noFill/>
        </p:spPr>
        <p:txBody>
          <a:bodyPr wrap="square">
            <a:spAutoFit/>
          </a:bodyPr>
          <a:lstStyle/>
          <a:p>
            <a:r>
              <a:rPr lang="en-US" altLang="ja-JP" dirty="0"/>
              <a:t>Goblet</a:t>
            </a:r>
            <a:r>
              <a:rPr lang="ja-JP" altLang="en-US" dirty="0"/>
              <a:t>細胞や</a:t>
            </a:r>
            <a:r>
              <a:rPr lang="en-US" altLang="ja-JP" dirty="0"/>
              <a:t>Paneth</a:t>
            </a:r>
            <a:r>
              <a:rPr lang="ja-JP" altLang="en-US" dirty="0"/>
              <a:t>細胞にて</a:t>
            </a:r>
            <a:r>
              <a:rPr lang="en-US" altLang="ja-JP" dirty="0"/>
              <a:t>NEUROG3</a:t>
            </a:r>
            <a:r>
              <a:rPr lang="ja-JP" altLang="en-US" dirty="0"/>
              <a:t>の発現を抑制し、</a:t>
            </a:r>
            <a:r>
              <a:rPr lang="en-US" altLang="ja-JP" dirty="0"/>
              <a:t>EEC</a:t>
            </a:r>
            <a:r>
              <a:rPr lang="ja-JP" altLang="en-US" dirty="0"/>
              <a:t>細胞への分化方向にブレーキをかけることがマウスで報告。</a:t>
            </a:r>
          </a:p>
        </p:txBody>
      </p:sp>
      <p:sp>
        <p:nvSpPr>
          <p:cNvPr id="3" name="テキスト ボックス 2">
            <a:extLst>
              <a:ext uri="{FF2B5EF4-FFF2-40B4-BE49-F238E27FC236}">
                <a16:creationId xmlns:a16="http://schemas.microsoft.com/office/drawing/2014/main" id="{0398EA6E-BA2A-3E83-93D0-61AA0891DCED}"/>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EEC</a:t>
            </a:r>
            <a:r>
              <a:rPr lang="ja-JP" altLang="en-US" sz="2800" dirty="0"/>
              <a:t>細胞分化の</a:t>
            </a:r>
            <a:r>
              <a:rPr lang="en-US" altLang="ja-JP" sz="2800" dirty="0"/>
              <a:t>repressor</a:t>
            </a:r>
            <a:r>
              <a:rPr lang="ja-JP" altLang="en-US" sz="2800" dirty="0"/>
              <a:t>の候補</a:t>
            </a:r>
          </a:p>
        </p:txBody>
      </p:sp>
      <p:pic>
        <p:nvPicPr>
          <p:cNvPr id="7" name="図 6">
            <a:extLst>
              <a:ext uri="{FF2B5EF4-FFF2-40B4-BE49-F238E27FC236}">
                <a16:creationId xmlns:a16="http://schemas.microsoft.com/office/drawing/2014/main" id="{B932BD0F-E26F-79B7-E473-7EB0FB33CF68}"/>
              </a:ext>
            </a:extLst>
          </p:cNvPr>
          <p:cNvPicPr>
            <a:picLocks noChangeAspect="1"/>
          </p:cNvPicPr>
          <p:nvPr/>
        </p:nvPicPr>
        <p:blipFill>
          <a:blip r:embed="rId3"/>
          <a:stretch>
            <a:fillRect/>
          </a:stretch>
        </p:blipFill>
        <p:spPr>
          <a:xfrm>
            <a:off x="647034" y="3429000"/>
            <a:ext cx="2805558" cy="3374802"/>
          </a:xfrm>
          <a:prstGeom prst="rect">
            <a:avLst/>
          </a:prstGeom>
        </p:spPr>
      </p:pic>
    </p:spTree>
    <p:extLst>
      <p:ext uri="{BB962C8B-B14F-4D97-AF65-F5344CB8AC3E}">
        <p14:creationId xmlns:p14="http://schemas.microsoft.com/office/powerpoint/2010/main" val="3370223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261F6B9-2664-5B55-6F19-98BE1522FF68}"/>
              </a:ext>
            </a:extLst>
          </p:cNvPr>
          <p:cNvSpPr txBox="1"/>
          <p:nvPr/>
        </p:nvSpPr>
        <p:spPr>
          <a:xfrm>
            <a:off x="9005854" y="215896"/>
            <a:ext cx="2912092" cy="338554"/>
          </a:xfrm>
          <a:prstGeom prst="rect">
            <a:avLst/>
          </a:prstGeom>
          <a:noFill/>
        </p:spPr>
        <p:txBody>
          <a:bodyPr wrap="square">
            <a:spAutoFit/>
          </a:bodyPr>
          <a:lstStyle/>
          <a:p>
            <a:pPr algn="r"/>
            <a:r>
              <a:rPr lang="en-US" altLang="ja-JP" sz="1600" dirty="0"/>
              <a:t>L Lin et al., </a:t>
            </a:r>
            <a:r>
              <a:rPr lang="en-US" altLang="ja-JP" sz="1600" i="1" dirty="0">
                <a:effectLst/>
              </a:rPr>
              <a:t>Science,</a:t>
            </a:r>
            <a:r>
              <a:rPr lang="en-US" altLang="ja-JP" sz="1600" dirty="0"/>
              <a:t> </a:t>
            </a:r>
            <a:r>
              <a:rPr lang="en-US" altLang="ja-JP" sz="1600" b="1" dirty="0">
                <a:latin typeface="+mj-lt"/>
              </a:rPr>
              <a:t>382</a:t>
            </a:r>
            <a:r>
              <a:rPr lang="ja-JP" altLang="en-US" sz="1600" b="1" dirty="0">
                <a:latin typeface="+mj-lt"/>
              </a:rPr>
              <a:t> </a:t>
            </a:r>
            <a:r>
              <a:rPr lang="en-US" altLang="ja-JP" sz="1600" dirty="0"/>
              <a:t>(2023)</a:t>
            </a:r>
            <a:endParaRPr lang="ja-JP" altLang="en-US" sz="1600" dirty="0"/>
          </a:p>
        </p:txBody>
      </p:sp>
      <p:pic>
        <p:nvPicPr>
          <p:cNvPr id="6" name="図 5">
            <a:extLst>
              <a:ext uri="{FF2B5EF4-FFF2-40B4-BE49-F238E27FC236}">
                <a16:creationId xmlns:a16="http://schemas.microsoft.com/office/drawing/2014/main" id="{C74DCD32-D5E6-E9B0-8C7A-2E0470248A46}"/>
              </a:ext>
            </a:extLst>
          </p:cNvPr>
          <p:cNvPicPr>
            <a:picLocks noChangeAspect="1"/>
          </p:cNvPicPr>
          <p:nvPr/>
        </p:nvPicPr>
        <p:blipFill rotWithShape="1">
          <a:blip r:embed="rId2"/>
          <a:srcRect r="80854" b="85292"/>
          <a:stretch/>
        </p:blipFill>
        <p:spPr>
          <a:xfrm>
            <a:off x="1073997" y="438968"/>
            <a:ext cx="1832136" cy="642859"/>
          </a:xfrm>
          <a:prstGeom prst="rect">
            <a:avLst/>
          </a:prstGeom>
        </p:spPr>
      </p:pic>
      <p:pic>
        <p:nvPicPr>
          <p:cNvPr id="8" name="図 7">
            <a:extLst>
              <a:ext uri="{FF2B5EF4-FFF2-40B4-BE49-F238E27FC236}">
                <a16:creationId xmlns:a16="http://schemas.microsoft.com/office/drawing/2014/main" id="{5BF4EB62-D291-6861-C1E4-4D4A6A5A4408}"/>
              </a:ext>
            </a:extLst>
          </p:cNvPr>
          <p:cNvPicPr>
            <a:picLocks noChangeAspect="1"/>
          </p:cNvPicPr>
          <p:nvPr/>
        </p:nvPicPr>
        <p:blipFill>
          <a:blip r:embed="rId3"/>
          <a:stretch>
            <a:fillRect/>
          </a:stretch>
        </p:blipFill>
        <p:spPr>
          <a:xfrm>
            <a:off x="1660013" y="1408680"/>
            <a:ext cx="8871974" cy="3421219"/>
          </a:xfrm>
          <a:prstGeom prst="rect">
            <a:avLst/>
          </a:prstGeom>
        </p:spPr>
      </p:pic>
      <p:sp>
        <p:nvSpPr>
          <p:cNvPr id="2" name="正方形/長方形 1">
            <a:extLst>
              <a:ext uri="{FF2B5EF4-FFF2-40B4-BE49-F238E27FC236}">
                <a16:creationId xmlns:a16="http://schemas.microsoft.com/office/drawing/2014/main" id="{E7632436-48DB-9A06-A4C3-D6A995197251}"/>
              </a:ext>
            </a:extLst>
          </p:cNvPr>
          <p:cNvSpPr/>
          <p:nvPr/>
        </p:nvSpPr>
        <p:spPr>
          <a:xfrm>
            <a:off x="8543635" y="4507346"/>
            <a:ext cx="1736438" cy="2951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808208B-2041-9BB3-72CF-10F2D50A5101}"/>
              </a:ext>
            </a:extLst>
          </p:cNvPr>
          <p:cNvSpPr txBox="1"/>
          <p:nvPr/>
        </p:nvSpPr>
        <p:spPr>
          <a:xfrm>
            <a:off x="1243227" y="5767725"/>
            <a:ext cx="9705546" cy="461665"/>
          </a:xfrm>
          <a:prstGeom prst="rect">
            <a:avLst/>
          </a:prstGeom>
          <a:noFill/>
        </p:spPr>
        <p:txBody>
          <a:bodyPr wrap="square">
            <a:spAutoFit/>
          </a:bodyPr>
          <a:lstStyle/>
          <a:p>
            <a:r>
              <a:rPr lang="en-US" altLang="ja-JP" sz="2400" dirty="0"/>
              <a:t>ZNF800</a:t>
            </a:r>
            <a:r>
              <a:rPr lang="ja-JP" altLang="en-US" sz="2400" dirty="0"/>
              <a:t>は、腸管内分泌細胞の分化を負に制御する</a:t>
            </a:r>
            <a:r>
              <a:rPr lang="en-US" altLang="ja-JP" sz="2400" dirty="0"/>
              <a:t>master repressor</a:t>
            </a:r>
            <a:r>
              <a:rPr lang="ja-JP" altLang="en-US" sz="2400" dirty="0"/>
              <a:t>である。</a:t>
            </a:r>
          </a:p>
        </p:txBody>
      </p:sp>
      <p:sp>
        <p:nvSpPr>
          <p:cNvPr id="7" name="正方形/長方形 6">
            <a:extLst>
              <a:ext uri="{FF2B5EF4-FFF2-40B4-BE49-F238E27FC236}">
                <a16:creationId xmlns:a16="http://schemas.microsoft.com/office/drawing/2014/main" id="{F93ED759-E1AB-B9FA-2190-CF2A4165B0D6}"/>
              </a:ext>
            </a:extLst>
          </p:cNvPr>
          <p:cNvSpPr/>
          <p:nvPr/>
        </p:nvSpPr>
        <p:spPr>
          <a:xfrm>
            <a:off x="1739822" y="3691160"/>
            <a:ext cx="1091432" cy="2951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13959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2C0E3CF6-6E8D-F70D-1D6C-9E02F7859A57}"/>
              </a:ext>
            </a:extLst>
          </p:cNvPr>
          <p:cNvGrpSpPr>
            <a:grpSpLocks noChangeAspect="1"/>
          </p:cNvGrpSpPr>
          <p:nvPr/>
        </p:nvGrpSpPr>
        <p:grpSpPr>
          <a:xfrm>
            <a:off x="6095999" y="798936"/>
            <a:ext cx="5107710" cy="6004866"/>
            <a:chOff x="3542145" y="565533"/>
            <a:chExt cx="5107710" cy="6004866"/>
          </a:xfrm>
        </p:grpSpPr>
        <p:pic>
          <p:nvPicPr>
            <p:cNvPr id="2" name="Picture 2">
              <a:extLst>
                <a:ext uri="{FF2B5EF4-FFF2-40B4-BE49-F238E27FC236}">
                  <a16:creationId xmlns:a16="http://schemas.microsoft.com/office/drawing/2014/main" id="{577501B5-AA6D-6B07-2A24-953941532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74" r="29625" b="55892"/>
            <a:stretch/>
          </p:blipFill>
          <p:spPr bwMode="auto">
            <a:xfrm>
              <a:off x="3542145" y="638583"/>
              <a:ext cx="5107710" cy="593181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947526FC-A51E-AD89-3536-788FFB5399B5}"/>
                </a:ext>
              </a:extLst>
            </p:cNvPr>
            <p:cNvSpPr/>
            <p:nvPr/>
          </p:nvSpPr>
          <p:spPr>
            <a:xfrm>
              <a:off x="3542145" y="565533"/>
              <a:ext cx="364837"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26F546B-74BD-9936-2B42-76B7F65D2B1D}"/>
              </a:ext>
            </a:extLst>
          </p:cNvPr>
          <p:cNvSpPr txBox="1"/>
          <p:nvPr/>
        </p:nvSpPr>
        <p:spPr>
          <a:xfrm>
            <a:off x="609598" y="1025907"/>
            <a:ext cx="4613565" cy="400110"/>
          </a:xfrm>
          <a:prstGeom prst="rect">
            <a:avLst/>
          </a:prstGeom>
          <a:noFill/>
        </p:spPr>
        <p:txBody>
          <a:bodyPr wrap="square">
            <a:spAutoFit/>
          </a:bodyPr>
          <a:lstStyle/>
          <a:p>
            <a:pPr algn="ctr"/>
            <a:r>
              <a:rPr lang="en-US" altLang="ja-JP" sz="2000" b="1" dirty="0">
                <a:solidFill>
                  <a:schemeClr val="accent2"/>
                </a:solidFill>
                <a:latin typeface="+mj-lt"/>
              </a:rPr>
              <a:t>EEC cell</a:t>
            </a:r>
            <a:r>
              <a:rPr lang="ja-JP" altLang="en-US" sz="2000" b="1" dirty="0">
                <a:solidFill>
                  <a:schemeClr val="accent2"/>
                </a:solidFill>
                <a:latin typeface="+mj-lt"/>
              </a:rPr>
              <a:t>で濃縮されていた</a:t>
            </a:r>
            <a:r>
              <a:rPr lang="en-US" altLang="ja-JP" sz="2000" b="1" dirty="0">
                <a:solidFill>
                  <a:schemeClr val="accent2"/>
                </a:solidFill>
                <a:latin typeface="+mj-lt"/>
              </a:rPr>
              <a:t>sgRNA</a:t>
            </a:r>
            <a:endParaRPr lang="ja-JP" altLang="en-US" sz="2000" b="1" dirty="0">
              <a:solidFill>
                <a:schemeClr val="accent2"/>
              </a:solidFill>
              <a:latin typeface="+mj-lt"/>
            </a:endParaRPr>
          </a:p>
        </p:txBody>
      </p:sp>
      <p:sp>
        <p:nvSpPr>
          <p:cNvPr id="15" name="テキスト ボックス 14">
            <a:extLst>
              <a:ext uri="{FF2B5EF4-FFF2-40B4-BE49-F238E27FC236}">
                <a16:creationId xmlns:a16="http://schemas.microsoft.com/office/drawing/2014/main" id="{9EB3129E-91EC-26E4-8247-8124916FC5E2}"/>
              </a:ext>
            </a:extLst>
          </p:cNvPr>
          <p:cNvSpPr txBox="1"/>
          <p:nvPr/>
        </p:nvSpPr>
        <p:spPr>
          <a:xfrm>
            <a:off x="471053" y="1426017"/>
            <a:ext cx="4890656" cy="369332"/>
          </a:xfrm>
          <a:prstGeom prst="rect">
            <a:avLst/>
          </a:prstGeom>
          <a:noFill/>
        </p:spPr>
        <p:txBody>
          <a:bodyPr wrap="square">
            <a:spAutoFit/>
          </a:bodyPr>
          <a:lstStyle/>
          <a:p>
            <a:pPr algn="ctr"/>
            <a:r>
              <a:rPr lang="en-US" altLang="ja-JP" b="1" dirty="0">
                <a:latin typeface="+mj-lt"/>
              </a:rPr>
              <a:t>EEC cell</a:t>
            </a:r>
            <a:r>
              <a:rPr lang="ja-JP" altLang="en-US" b="1" dirty="0">
                <a:latin typeface="+mj-lt"/>
              </a:rPr>
              <a:t>の分化を抑制</a:t>
            </a:r>
            <a:r>
              <a:rPr lang="ja-JP" altLang="en-US" dirty="0"/>
              <a:t>する転写因子である可能性。</a:t>
            </a:r>
          </a:p>
        </p:txBody>
      </p:sp>
      <p:cxnSp>
        <p:nvCxnSpPr>
          <p:cNvPr id="16" name="直線コネクタ 15">
            <a:extLst>
              <a:ext uri="{FF2B5EF4-FFF2-40B4-BE49-F238E27FC236}">
                <a16:creationId xmlns:a16="http://schemas.microsoft.com/office/drawing/2014/main" id="{113DE30A-8231-89C3-00F4-8879B9F331A9}"/>
              </a:ext>
            </a:extLst>
          </p:cNvPr>
          <p:cNvCxnSpPr>
            <a:cxnSpLocks/>
          </p:cNvCxnSpPr>
          <p:nvPr/>
        </p:nvCxnSpPr>
        <p:spPr>
          <a:xfrm flipH="1" flipV="1">
            <a:off x="5481781" y="1610683"/>
            <a:ext cx="1699491" cy="9002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D1D76D6-2A07-0555-789C-2E96C1CB94ED}"/>
              </a:ext>
            </a:extLst>
          </p:cNvPr>
          <p:cNvSpPr txBox="1"/>
          <p:nvPr/>
        </p:nvSpPr>
        <p:spPr>
          <a:xfrm>
            <a:off x="2615540" y="3455141"/>
            <a:ext cx="3173350" cy="307777"/>
          </a:xfrm>
          <a:prstGeom prst="rect">
            <a:avLst/>
          </a:prstGeom>
          <a:noFill/>
        </p:spPr>
        <p:txBody>
          <a:bodyPr wrap="square">
            <a:spAutoFit/>
          </a:bodyPr>
          <a:lstStyle/>
          <a:p>
            <a:pPr algn="r"/>
            <a:r>
              <a:rPr lang="en-US" altLang="ja-JP" sz="1400" dirty="0"/>
              <a:t>M</a:t>
            </a:r>
            <a:r>
              <a:rPr lang="ja-JP" altLang="en-US" sz="1400" dirty="0"/>
              <a:t> </a:t>
            </a:r>
            <a:r>
              <a:rPr lang="en-US" altLang="ja-JP" sz="1400" dirty="0" err="1"/>
              <a:t>Bjerknes</a:t>
            </a:r>
            <a:r>
              <a:rPr lang="en-US" altLang="ja-JP" sz="1400" dirty="0"/>
              <a:t> et al., </a:t>
            </a:r>
            <a:r>
              <a:rPr lang="en-US" altLang="ja-JP" sz="1400" i="1" dirty="0">
                <a:effectLst/>
              </a:rPr>
              <a:t>Dev Biol,</a:t>
            </a:r>
            <a:r>
              <a:rPr lang="en-US" altLang="ja-JP" sz="1400" dirty="0"/>
              <a:t> </a:t>
            </a:r>
            <a:r>
              <a:rPr lang="en-US" altLang="ja-JP" sz="1400" b="1" dirty="0">
                <a:effectLst/>
                <a:latin typeface="+mj-lt"/>
              </a:rPr>
              <a:t>345</a:t>
            </a:r>
            <a:r>
              <a:rPr lang="ja-JP" altLang="en-US" sz="1400" b="1" dirty="0">
                <a:latin typeface="+mj-lt"/>
              </a:rPr>
              <a:t> </a:t>
            </a:r>
            <a:r>
              <a:rPr lang="en-US" altLang="ja-JP" sz="1400" dirty="0"/>
              <a:t>(2010)</a:t>
            </a:r>
            <a:endParaRPr lang="ja-JP" altLang="en-US" sz="1400" dirty="0"/>
          </a:p>
        </p:txBody>
      </p:sp>
      <p:sp>
        <p:nvSpPr>
          <p:cNvPr id="26" name="テキスト ボックス 25">
            <a:extLst>
              <a:ext uri="{FF2B5EF4-FFF2-40B4-BE49-F238E27FC236}">
                <a16:creationId xmlns:a16="http://schemas.microsoft.com/office/drawing/2014/main" id="{9B92764A-BC72-F191-AFBE-BAFF1310B5F5}"/>
              </a:ext>
            </a:extLst>
          </p:cNvPr>
          <p:cNvSpPr txBox="1"/>
          <p:nvPr/>
        </p:nvSpPr>
        <p:spPr>
          <a:xfrm>
            <a:off x="475408" y="2214309"/>
            <a:ext cx="1052946" cy="369332"/>
          </a:xfrm>
          <a:prstGeom prst="rect">
            <a:avLst/>
          </a:prstGeom>
          <a:noFill/>
        </p:spPr>
        <p:txBody>
          <a:bodyPr wrap="square">
            <a:spAutoFit/>
          </a:bodyPr>
          <a:lstStyle/>
          <a:p>
            <a:pPr marL="285750" indent="-285750">
              <a:buFont typeface="Arial" panose="020B0604020202020204" pitchFamily="34" charset="0"/>
              <a:buChar char="•"/>
            </a:pPr>
            <a:r>
              <a:rPr lang="en-US" altLang="ja-JP" b="1" dirty="0">
                <a:latin typeface="+mj-lt"/>
              </a:rPr>
              <a:t>GFI1</a:t>
            </a:r>
            <a:endParaRPr lang="ja-JP" altLang="en-US" dirty="0"/>
          </a:p>
        </p:txBody>
      </p:sp>
      <p:sp>
        <p:nvSpPr>
          <p:cNvPr id="28" name="テキスト ボックス 27">
            <a:extLst>
              <a:ext uri="{FF2B5EF4-FFF2-40B4-BE49-F238E27FC236}">
                <a16:creationId xmlns:a16="http://schemas.microsoft.com/office/drawing/2014/main" id="{8CB5828B-6B34-10F8-38F3-569FAA34CE24}"/>
              </a:ext>
            </a:extLst>
          </p:cNvPr>
          <p:cNvSpPr txBox="1"/>
          <p:nvPr/>
        </p:nvSpPr>
        <p:spPr>
          <a:xfrm>
            <a:off x="613952" y="2619544"/>
            <a:ext cx="5347065" cy="923330"/>
          </a:xfrm>
          <a:prstGeom prst="rect">
            <a:avLst/>
          </a:prstGeom>
          <a:noFill/>
        </p:spPr>
        <p:txBody>
          <a:bodyPr wrap="square">
            <a:spAutoFit/>
          </a:bodyPr>
          <a:lstStyle/>
          <a:p>
            <a:r>
              <a:rPr lang="en-US" altLang="ja-JP" dirty="0"/>
              <a:t>Goblet</a:t>
            </a:r>
            <a:r>
              <a:rPr lang="ja-JP" altLang="en-US" dirty="0"/>
              <a:t>細胞や</a:t>
            </a:r>
            <a:r>
              <a:rPr lang="en-US" altLang="ja-JP" dirty="0"/>
              <a:t>Paneth</a:t>
            </a:r>
            <a:r>
              <a:rPr lang="ja-JP" altLang="en-US" dirty="0"/>
              <a:t>細胞にて</a:t>
            </a:r>
            <a:r>
              <a:rPr lang="en-US" altLang="ja-JP" dirty="0"/>
              <a:t>NEUROG3</a:t>
            </a:r>
            <a:r>
              <a:rPr lang="ja-JP" altLang="en-US" dirty="0"/>
              <a:t>の発現を抑制し、</a:t>
            </a:r>
            <a:r>
              <a:rPr lang="en-US" altLang="ja-JP" dirty="0"/>
              <a:t>EEC</a:t>
            </a:r>
            <a:r>
              <a:rPr lang="ja-JP" altLang="en-US" dirty="0"/>
              <a:t>細胞への分化方向にブレーキをかけることがマウスで報告。</a:t>
            </a:r>
          </a:p>
        </p:txBody>
      </p:sp>
      <p:sp>
        <p:nvSpPr>
          <p:cNvPr id="3" name="テキスト ボックス 2">
            <a:extLst>
              <a:ext uri="{FF2B5EF4-FFF2-40B4-BE49-F238E27FC236}">
                <a16:creationId xmlns:a16="http://schemas.microsoft.com/office/drawing/2014/main" id="{0398EA6E-BA2A-3E83-93D0-61AA0891DCED}"/>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EEC</a:t>
            </a:r>
            <a:r>
              <a:rPr lang="ja-JP" altLang="en-US" sz="2800" dirty="0"/>
              <a:t>細胞分化の</a:t>
            </a:r>
            <a:r>
              <a:rPr lang="en-US" altLang="ja-JP" sz="2800" dirty="0"/>
              <a:t>repressor</a:t>
            </a:r>
            <a:r>
              <a:rPr lang="ja-JP" altLang="en-US" sz="2800" dirty="0"/>
              <a:t>の候補</a:t>
            </a:r>
          </a:p>
        </p:txBody>
      </p:sp>
      <p:sp>
        <p:nvSpPr>
          <p:cNvPr id="6" name="テキスト ボックス 5">
            <a:extLst>
              <a:ext uri="{FF2B5EF4-FFF2-40B4-BE49-F238E27FC236}">
                <a16:creationId xmlns:a16="http://schemas.microsoft.com/office/drawing/2014/main" id="{CE25AF20-58E9-43A2-0528-72106C40B73A}"/>
              </a:ext>
            </a:extLst>
          </p:cNvPr>
          <p:cNvSpPr txBox="1"/>
          <p:nvPr/>
        </p:nvSpPr>
        <p:spPr>
          <a:xfrm>
            <a:off x="471053" y="4334251"/>
            <a:ext cx="1379518" cy="369332"/>
          </a:xfrm>
          <a:prstGeom prst="rect">
            <a:avLst/>
          </a:prstGeom>
          <a:noFill/>
        </p:spPr>
        <p:txBody>
          <a:bodyPr wrap="square">
            <a:spAutoFit/>
          </a:bodyPr>
          <a:lstStyle/>
          <a:p>
            <a:pPr marL="285750" indent="-285750">
              <a:buFont typeface="Arial" panose="020B0604020202020204" pitchFamily="34" charset="0"/>
              <a:buChar char="•"/>
            </a:pPr>
            <a:r>
              <a:rPr lang="en-US" altLang="ja-JP" b="1" dirty="0">
                <a:solidFill>
                  <a:schemeClr val="accent2"/>
                </a:solidFill>
                <a:latin typeface="+mj-lt"/>
              </a:rPr>
              <a:t>ZNF800</a:t>
            </a:r>
            <a:endParaRPr lang="ja-JP" altLang="en-US" dirty="0">
              <a:solidFill>
                <a:schemeClr val="accent2"/>
              </a:solidFill>
            </a:endParaRPr>
          </a:p>
        </p:txBody>
      </p:sp>
      <p:sp>
        <p:nvSpPr>
          <p:cNvPr id="8" name="テキスト ボックス 7">
            <a:extLst>
              <a:ext uri="{FF2B5EF4-FFF2-40B4-BE49-F238E27FC236}">
                <a16:creationId xmlns:a16="http://schemas.microsoft.com/office/drawing/2014/main" id="{7383A995-8781-CF57-D4D2-21DB8CC52248}"/>
              </a:ext>
            </a:extLst>
          </p:cNvPr>
          <p:cNvSpPr txBox="1"/>
          <p:nvPr/>
        </p:nvSpPr>
        <p:spPr>
          <a:xfrm>
            <a:off x="609597" y="4739486"/>
            <a:ext cx="5107711" cy="646331"/>
          </a:xfrm>
          <a:prstGeom prst="rect">
            <a:avLst/>
          </a:prstGeom>
          <a:noFill/>
        </p:spPr>
        <p:txBody>
          <a:bodyPr wrap="square">
            <a:spAutoFit/>
          </a:bodyPr>
          <a:lstStyle/>
          <a:p>
            <a:r>
              <a:rPr lang="en-US" altLang="ja-JP" dirty="0"/>
              <a:t>CRISPR screening</a:t>
            </a:r>
            <a:r>
              <a:rPr lang="ja-JP" altLang="en-US" dirty="0"/>
              <a:t>の結果、</a:t>
            </a:r>
            <a:r>
              <a:rPr lang="en-US" altLang="ja-JP" dirty="0"/>
              <a:t>sgRNA</a:t>
            </a:r>
            <a:r>
              <a:rPr lang="ja-JP" altLang="en-US" dirty="0"/>
              <a:t>が最も</a:t>
            </a:r>
            <a:r>
              <a:rPr lang="en-US" altLang="ja-JP" dirty="0"/>
              <a:t>EEC</a:t>
            </a:r>
            <a:r>
              <a:rPr lang="ja-JP" altLang="en-US" dirty="0"/>
              <a:t>細胞に濃縮することがわかった</a:t>
            </a:r>
            <a:r>
              <a:rPr lang="ja-JP" altLang="en-US" b="1" dirty="0"/>
              <a:t>機能未知の転写因子。</a:t>
            </a:r>
          </a:p>
        </p:txBody>
      </p:sp>
    </p:spTree>
    <p:extLst>
      <p:ext uri="{BB962C8B-B14F-4D97-AF65-F5344CB8AC3E}">
        <p14:creationId xmlns:p14="http://schemas.microsoft.com/office/powerpoint/2010/main" val="1036260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4C3C481-1515-E5B2-BC56-B3D2D725EBFF}"/>
              </a:ext>
            </a:extLst>
          </p:cNvPr>
          <p:cNvPicPr>
            <a:picLocks noChangeAspect="1"/>
          </p:cNvPicPr>
          <p:nvPr/>
        </p:nvPicPr>
        <p:blipFill>
          <a:blip r:embed="rId2"/>
          <a:stretch>
            <a:fillRect/>
          </a:stretch>
        </p:blipFill>
        <p:spPr>
          <a:xfrm>
            <a:off x="67187" y="1157392"/>
            <a:ext cx="5342321" cy="5165031"/>
          </a:xfrm>
          <a:prstGeom prst="rect">
            <a:avLst/>
          </a:prstGeom>
        </p:spPr>
      </p:pic>
      <p:sp>
        <p:nvSpPr>
          <p:cNvPr id="8" name="テキスト ボックス 7">
            <a:extLst>
              <a:ext uri="{FF2B5EF4-FFF2-40B4-BE49-F238E27FC236}">
                <a16:creationId xmlns:a16="http://schemas.microsoft.com/office/drawing/2014/main" id="{18A5AD13-00B6-4AB1-1B8A-7BF312E24BB9}"/>
              </a:ext>
            </a:extLst>
          </p:cNvPr>
          <p:cNvSpPr txBox="1"/>
          <p:nvPr/>
        </p:nvSpPr>
        <p:spPr>
          <a:xfrm>
            <a:off x="5442857" y="1157392"/>
            <a:ext cx="5364817" cy="1200329"/>
          </a:xfrm>
          <a:prstGeom prst="rect">
            <a:avLst/>
          </a:prstGeom>
          <a:noFill/>
        </p:spPr>
        <p:txBody>
          <a:bodyPr wrap="square">
            <a:spAutoFit/>
          </a:bodyPr>
          <a:lstStyle/>
          <a:p>
            <a:pPr marL="285750" indent="-285750">
              <a:buFont typeface="Arial" panose="020B0604020202020204" pitchFamily="34" charset="0"/>
              <a:buChar char="•"/>
            </a:pPr>
            <a:r>
              <a:rPr lang="en-US" altLang="ja-JP" dirty="0">
                <a:latin typeface="+mj-lt"/>
              </a:rPr>
              <a:t>Zinc Finger protein family</a:t>
            </a:r>
            <a:r>
              <a:rPr lang="ja-JP" altLang="en-US" dirty="0"/>
              <a:t>に属する転写因子。</a:t>
            </a:r>
            <a:endParaRPr lang="en-US" altLang="ja-JP" dirty="0"/>
          </a:p>
          <a:p>
            <a:endParaRPr lang="en-US" altLang="ja-JP" dirty="0"/>
          </a:p>
          <a:p>
            <a:pPr marL="285750" indent="-285750">
              <a:buFont typeface="Arial" panose="020B0604020202020204" pitchFamily="34" charset="0"/>
              <a:buChar char="•"/>
            </a:pPr>
            <a:r>
              <a:rPr lang="ja-JP" altLang="en-US" dirty="0"/>
              <a:t>広範な組織分布を示し、小腸・大腸上皮にも発現。細胞種を問わず発現していそう。</a:t>
            </a:r>
          </a:p>
        </p:txBody>
      </p:sp>
      <p:sp>
        <p:nvSpPr>
          <p:cNvPr id="12" name="テキスト ボックス 11">
            <a:extLst>
              <a:ext uri="{FF2B5EF4-FFF2-40B4-BE49-F238E27FC236}">
                <a16:creationId xmlns:a16="http://schemas.microsoft.com/office/drawing/2014/main" id="{DF731FBF-4439-4494-6E17-0FE841627A05}"/>
              </a:ext>
            </a:extLst>
          </p:cNvPr>
          <p:cNvSpPr txBox="1"/>
          <p:nvPr/>
        </p:nvSpPr>
        <p:spPr>
          <a:xfrm>
            <a:off x="5442857" y="5994999"/>
            <a:ext cx="5712694" cy="646331"/>
          </a:xfrm>
          <a:prstGeom prst="rect">
            <a:avLst/>
          </a:prstGeom>
          <a:noFill/>
        </p:spPr>
        <p:txBody>
          <a:bodyPr wrap="square">
            <a:spAutoFit/>
          </a:bodyPr>
          <a:lstStyle/>
          <a:p>
            <a:pPr marL="285750" indent="-285750">
              <a:buFont typeface="Arial" panose="020B0604020202020204" pitchFamily="34" charset="0"/>
              <a:buChar char="•"/>
            </a:pPr>
            <a:r>
              <a:rPr lang="en-US" altLang="ja-JP" dirty="0" err="1"/>
              <a:t>Pubmed</a:t>
            </a:r>
            <a:r>
              <a:rPr lang="ja-JP" altLang="en-US" dirty="0"/>
              <a:t>のヒット件数</a:t>
            </a:r>
            <a:r>
              <a:rPr lang="en-US" altLang="ja-JP" dirty="0"/>
              <a:t>7</a:t>
            </a:r>
            <a:r>
              <a:rPr lang="ja-JP" altLang="en-US" dirty="0"/>
              <a:t>件。転写因子としての機能解析がされた事例はなし。</a:t>
            </a:r>
          </a:p>
        </p:txBody>
      </p:sp>
      <p:grpSp>
        <p:nvGrpSpPr>
          <p:cNvPr id="22" name="グループ化 21">
            <a:extLst>
              <a:ext uri="{FF2B5EF4-FFF2-40B4-BE49-F238E27FC236}">
                <a16:creationId xmlns:a16="http://schemas.microsoft.com/office/drawing/2014/main" id="{2FAEE9B9-F506-6653-7343-E46861A681C3}"/>
              </a:ext>
            </a:extLst>
          </p:cNvPr>
          <p:cNvGrpSpPr>
            <a:grpSpLocks noChangeAspect="1"/>
          </p:cNvGrpSpPr>
          <p:nvPr/>
        </p:nvGrpSpPr>
        <p:grpSpPr>
          <a:xfrm>
            <a:off x="5442857" y="2579205"/>
            <a:ext cx="4041216" cy="1541135"/>
            <a:chOff x="5233747" y="2817091"/>
            <a:chExt cx="4490789" cy="1712580"/>
          </a:xfrm>
        </p:grpSpPr>
        <p:pic>
          <p:nvPicPr>
            <p:cNvPr id="18" name="図 17">
              <a:extLst>
                <a:ext uri="{FF2B5EF4-FFF2-40B4-BE49-F238E27FC236}">
                  <a16:creationId xmlns:a16="http://schemas.microsoft.com/office/drawing/2014/main" id="{E03BAFF0-13E4-E66C-34C4-492301D43CC1}"/>
                </a:ext>
              </a:extLst>
            </p:cNvPr>
            <p:cNvPicPr>
              <a:picLocks noChangeAspect="1"/>
            </p:cNvPicPr>
            <p:nvPr/>
          </p:nvPicPr>
          <p:blipFill rotWithShape="1">
            <a:blip r:embed="rId3"/>
            <a:srcRect b="2342"/>
            <a:stretch/>
          </p:blipFill>
          <p:spPr>
            <a:xfrm>
              <a:off x="5233747" y="2895819"/>
              <a:ext cx="4490789" cy="1633852"/>
            </a:xfrm>
            <a:prstGeom prst="rect">
              <a:avLst/>
            </a:prstGeom>
          </p:spPr>
        </p:pic>
        <p:sp>
          <p:nvSpPr>
            <p:cNvPr id="21" name="正方形/長方形 20">
              <a:extLst>
                <a:ext uri="{FF2B5EF4-FFF2-40B4-BE49-F238E27FC236}">
                  <a16:creationId xmlns:a16="http://schemas.microsoft.com/office/drawing/2014/main" id="{31477643-6E61-FADF-AB2A-6347A0C7FD55}"/>
                </a:ext>
              </a:extLst>
            </p:cNvPr>
            <p:cNvSpPr/>
            <p:nvPr/>
          </p:nvSpPr>
          <p:spPr>
            <a:xfrm>
              <a:off x="5233747" y="2817091"/>
              <a:ext cx="220323" cy="303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テキスト ボックス 2">
            <a:extLst>
              <a:ext uri="{FF2B5EF4-FFF2-40B4-BE49-F238E27FC236}">
                <a16:creationId xmlns:a16="http://schemas.microsoft.com/office/drawing/2014/main" id="{B87FB3E1-1D41-491C-25A1-051876FCA12F}"/>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ZNF800 (Zinc Finger Protein 800)</a:t>
            </a:r>
            <a:endParaRPr lang="ja-JP" altLang="en-US" sz="2800" dirty="0"/>
          </a:p>
        </p:txBody>
      </p:sp>
      <p:pic>
        <p:nvPicPr>
          <p:cNvPr id="5" name="図 4">
            <a:extLst>
              <a:ext uri="{FF2B5EF4-FFF2-40B4-BE49-F238E27FC236}">
                <a16:creationId xmlns:a16="http://schemas.microsoft.com/office/drawing/2014/main" id="{A10A532E-F0E6-B621-3F76-EDCFA391C189}"/>
              </a:ext>
            </a:extLst>
          </p:cNvPr>
          <p:cNvPicPr>
            <a:picLocks noChangeAspect="1"/>
          </p:cNvPicPr>
          <p:nvPr/>
        </p:nvPicPr>
        <p:blipFill>
          <a:blip r:embed="rId4"/>
          <a:stretch>
            <a:fillRect/>
          </a:stretch>
        </p:blipFill>
        <p:spPr>
          <a:xfrm>
            <a:off x="9484073" y="2579205"/>
            <a:ext cx="2546708" cy="3011698"/>
          </a:xfrm>
          <a:prstGeom prst="rect">
            <a:avLst/>
          </a:prstGeom>
        </p:spPr>
      </p:pic>
    </p:spTree>
    <p:extLst>
      <p:ext uri="{BB962C8B-B14F-4D97-AF65-F5344CB8AC3E}">
        <p14:creationId xmlns:p14="http://schemas.microsoft.com/office/powerpoint/2010/main" val="2376135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C52DC4C-4FD3-0936-1408-71CC375D8438}"/>
              </a:ext>
            </a:extLst>
          </p:cNvPr>
          <p:cNvGrpSpPr>
            <a:grpSpLocks noChangeAspect="1"/>
          </p:cNvGrpSpPr>
          <p:nvPr/>
        </p:nvGrpSpPr>
        <p:grpSpPr>
          <a:xfrm>
            <a:off x="829086" y="1009856"/>
            <a:ext cx="10387685" cy="4102076"/>
            <a:chOff x="2114828" y="858981"/>
            <a:chExt cx="7638773" cy="3016535"/>
          </a:xfrm>
        </p:grpSpPr>
        <p:pic>
          <p:nvPicPr>
            <p:cNvPr id="4098" name="Picture 2">
              <a:extLst>
                <a:ext uri="{FF2B5EF4-FFF2-40B4-BE49-F238E27FC236}">
                  <a16:creationId xmlns:a16="http://schemas.microsoft.com/office/drawing/2014/main" id="{234993C6-250C-698C-37A3-8CC814607C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01" t="45387" b="29024"/>
            <a:stretch/>
          </p:blipFill>
          <p:spPr bwMode="auto">
            <a:xfrm>
              <a:off x="6679208" y="858981"/>
              <a:ext cx="3074393" cy="301653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A52D175F-16B8-28D2-D9EE-2DBC77A86DCE}"/>
                </a:ext>
              </a:extLst>
            </p:cNvPr>
            <p:cNvSpPr/>
            <p:nvPr/>
          </p:nvSpPr>
          <p:spPr>
            <a:xfrm>
              <a:off x="2114828" y="858981"/>
              <a:ext cx="208933" cy="2873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FCC477FC-4E2A-98FB-B104-EF9357153C2E}"/>
                </a:ext>
              </a:extLst>
            </p:cNvPr>
            <p:cNvSpPr/>
            <p:nvPr/>
          </p:nvSpPr>
          <p:spPr>
            <a:xfrm>
              <a:off x="6679208" y="858981"/>
              <a:ext cx="208933" cy="2873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F9F547CD-BA51-6862-61FD-BD213B3913CA}"/>
              </a:ext>
            </a:extLst>
          </p:cNvPr>
          <p:cNvSpPr txBox="1"/>
          <p:nvPr/>
        </p:nvSpPr>
        <p:spPr>
          <a:xfrm>
            <a:off x="2107924" y="5684337"/>
            <a:ext cx="7976151" cy="956993"/>
          </a:xfrm>
          <a:prstGeom prst="rect">
            <a:avLst/>
          </a:prstGeom>
          <a:noFill/>
        </p:spPr>
        <p:txBody>
          <a:bodyPr wrap="square">
            <a:spAutoFit/>
          </a:bodyPr>
          <a:lstStyle/>
          <a:p>
            <a:pPr algn="ctr">
              <a:lnSpc>
                <a:spcPct val="150000"/>
              </a:lnSpc>
            </a:pPr>
            <a:r>
              <a:rPr lang="en-US" altLang="ja-JP" sz="2000" dirty="0"/>
              <a:t>ZNF800</a:t>
            </a:r>
            <a:r>
              <a:rPr lang="ja-JP" altLang="en-US" sz="2000" dirty="0"/>
              <a:t>のノックアウトにより、</a:t>
            </a:r>
            <a:r>
              <a:rPr lang="ja-JP" altLang="en-US" sz="2000" b="1" dirty="0">
                <a:solidFill>
                  <a:schemeClr val="accent2"/>
                </a:solidFill>
                <a:latin typeface="+mj-lt"/>
              </a:rPr>
              <a:t>内分泌 </a:t>
            </a:r>
            <a:r>
              <a:rPr lang="en-US" altLang="ja-JP" sz="2000" b="1" dirty="0">
                <a:solidFill>
                  <a:schemeClr val="accent2"/>
                </a:solidFill>
                <a:latin typeface="+mj-lt"/>
              </a:rPr>
              <a:t>(EEC) </a:t>
            </a:r>
            <a:r>
              <a:rPr lang="ja-JP" altLang="en-US" sz="2000" b="1" dirty="0">
                <a:solidFill>
                  <a:schemeClr val="accent2"/>
                </a:solidFill>
                <a:latin typeface="+mj-lt"/>
              </a:rPr>
              <a:t>細胞</a:t>
            </a:r>
            <a:r>
              <a:rPr lang="ja-JP" altLang="en-US" sz="2000" dirty="0"/>
              <a:t>の割合が大幅に増加した。</a:t>
            </a:r>
            <a:endParaRPr lang="en-US" altLang="ja-JP" sz="2000" dirty="0"/>
          </a:p>
          <a:p>
            <a:pPr algn="ctr">
              <a:lnSpc>
                <a:spcPct val="150000"/>
              </a:lnSpc>
            </a:pPr>
            <a:r>
              <a:rPr lang="ja-JP" altLang="en-US" sz="2000" dirty="0"/>
              <a:t>反対に、</a:t>
            </a:r>
            <a:r>
              <a:rPr lang="en-US" altLang="ja-JP" sz="2000" dirty="0"/>
              <a:t>Goblet</a:t>
            </a:r>
            <a:r>
              <a:rPr lang="ja-JP" altLang="en-US" sz="2000" dirty="0"/>
              <a:t>細胞と</a:t>
            </a:r>
            <a:r>
              <a:rPr lang="en-US" altLang="ja-JP" sz="2000" dirty="0"/>
              <a:t>Paneth</a:t>
            </a:r>
            <a:r>
              <a:rPr lang="ja-JP" altLang="en-US" sz="2000" dirty="0"/>
              <a:t>細胞の割合が減少することがわかった。</a:t>
            </a:r>
            <a:endParaRPr lang="en-US" altLang="ja-JP" sz="2000" dirty="0"/>
          </a:p>
        </p:txBody>
      </p:sp>
      <p:sp>
        <p:nvSpPr>
          <p:cNvPr id="6" name="テキスト ボックス 5">
            <a:extLst>
              <a:ext uri="{FF2B5EF4-FFF2-40B4-BE49-F238E27FC236}">
                <a16:creationId xmlns:a16="http://schemas.microsoft.com/office/drawing/2014/main" id="{02F9B900-1FC0-E399-5C72-DFDCFE72087B}"/>
              </a:ext>
            </a:extLst>
          </p:cNvPr>
          <p:cNvSpPr txBox="1"/>
          <p:nvPr/>
        </p:nvSpPr>
        <p:spPr>
          <a:xfrm>
            <a:off x="1910155" y="216670"/>
            <a:ext cx="8371690" cy="523220"/>
          </a:xfrm>
          <a:prstGeom prst="rect">
            <a:avLst/>
          </a:prstGeom>
          <a:noFill/>
        </p:spPr>
        <p:txBody>
          <a:bodyPr wrap="square">
            <a:spAutoFit/>
          </a:bodyPr>
          <a:lstStyle/>
          <a:p>
            <a:pPr algn="ctr"/>
            <a:r>
              <a:rPr lang="en-US" altLang="ja-JP" sz="2800" dirty="0"/>
              <a:t>ZNF800</a:t>
            </a:r>
            <a:r>
              <a:rPr lang="ja-JP" altLang="en-US" sz="2800" dirty="0"/>
              <a:t>は</a:t>
            </a:r>
            <a:r>
              <a:rPr lang="en-US" altLang="ja-JP" sz="2800" dirty="0"/>
              <a:t>EEC cells</a:t>
            </a:r>
            <a:r>
              <a:rPr lang="ja-JP" altLang="en-US" sz="2800" dirty="0"/>
              <a:t>の分化を負に制御する</a:t>
            </a:r>
          </a:p>
        </p:txBody>
      </p:sp>
      <p:pic>
        <p:nvPicPr>
          <p:cNvPr id="5" name="Picture 2" descr="Microscopy image of human gut organoids with and without ZNF800.">
            <a:extLst>
              <a:ext uri="{FF2B5EF4-FFF2-40B4-BE49-F238E27FC236}">
                <a16:creationId xmlns:a16="http://schemas.microsoft.com/office/drawing/2014/main" id="{14478089-5CE1-DE1B-B408-05F91F95D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924" y="881206"/>
            <a:ext cx="4263288" cy="4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319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8BE5412-2312-73EC-5607-FEF6C3941D98}"/>
              </a:ext>
            </a:extLst>
          </p:cNvPr>
          <p:cNvPicPr>
            <a:picLocks noChangeAspect="1"/>
          </p:cNvPicPr>
          <p:nvPr/>
        </p:nvPicPr>
        <p:blipFill>
          <a:blip r:embed="rId2"/>
          <a:stretch>
            <a:fillRect/>
          </a:stretch>
        </p:blipFill>
        <p:spPr>
          <a:xfrm>
            <a:off x="2147758" y="798199"/>
            <a:ext cx="7896484" cy="5380406"/>
          </a:xfrm>
          <a:prstGeom prst="rect">
            <a:avLst/>
          </a:prstGeom>
        </p:spPr>
      </p:pic>
      <p:sp>
        <p:nvSpPr>
          <p:cNvPr id="5" name="テキスト ボックス 4">
            <a:extLst>
              <a:ext uri="{FF2B5EF4-FFF2-40B4-BE49-F238E27FC236}">
                <a16:creationId xmlns:a16="http://schemas.microsoft.com/office/drawing/2014/main" id="{2831B889-B414-F36C-8433-93714ABC46E6}"/>
              </a:ext>
            </a:extLst>
          </p:cNvPr>
          <p:cNvSpPr txBox="1"/>
          <p:nvPr/>
        </p:nvSpPr>
        <p:spPr>
          <a:xfrm>
            <a:off x="1671781" y="6236915"/>
            <a:ext cx="8848438" cy="400110"/>
          </a:xfrm>
          <a:prstGeom prst="rect">
            <a:avLst/>
          </a:prstGeom>
          <a:noFill/>
        </p:spPr>
        <p:txBody>
          <a:bodyPr wrap="square">
            <a:spAutoFit/>
          </a:bodyPr>
          <a:lstStyle/>
          <a:p>
            <a:pPr algn="ctr"/>
            <a:r>
              <a:rPr lang="en-US" altLang="ja-JP" sz="2000" dirty="0"/>
              <a:t>GFI1</a:t>
            </a:r>
            <a:r>
              <a:rPr lang="ja-JP" altLang="en-US" sz="2000" dirty="0"/>
              <a:t>よりも</a:t>
            </a:r>
            <a:r>
              <a:rPr lang="en-US" altLang="ja-JP" sz="2000" dirty="0"/>
              <a:t>ZNF800</a:t>
            </a:r>
            <a:r>
              <a:rPr lang="ja-JP" altLang="en-US" sz="2000" dirty="0"/>
              <a:t>のノックアウトにおいて、</a:t>
            </a:r>
            <a:r>
              <a:rPr lang="en-US" altLang="ja-JP" sz="2000" dirty="0"/>
              <a:t>EEC cell</a:t>
            </a:r>
            <a:r>
              <a:rPr lang="ja-JP" altLang="en-US" sz="2000" dirty="0"/>
              <a:t>が大幅に上昇した。</a:t>
            </a:r>
          </a:p>
        </p:txBody>
      </p:sp>
      <p:sp>
        <p:nvSpPr>
          <p:cNvPr id="2" name="テキスト ボックス 1">
            <a:extLst>
              <a:ext uri="{FF2B5EF4-FFF2-40B4-BE49-F238E27FC236}">
                <a16:creationId xmlns:a16="http://schemas.microsoft.com/office/drawing/2014/main" id="{FCDBB9E7-87CC-FCE3-A917-8C3C1178E50E}"/>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EEC</a:t>
            </a:r>
            <a:r>
              <a:rPr lang="ja-JP" altLang="en-US" sz="2800" dirty="0"/>
              <a:t>細胞分化の</a:t>
            </a:r>
            <a:r>
              <a:rPr lang="en-US" altLang="ja-JP" sz="2800" dirty="0"/>
              <a:t>repressor</a:t>
            </a:r>
            <a:r>
              <a:rPr lang="ja-JP" altLang="en-US" sz="2800" dirty="0"/>
              <a:t>の候補</a:t>
            </a:r>
          </a:p>
        </p:txBody>
      </p:sp>
    </p:spTree>
    <p:extLst>
      <p:ext uri="{BB962C8B-B14F-4D97-AF65-F5344CB8AC3E}">
        <p14:creationId xmlns:p14="http://schemas.microsoft.com/office/powerpoint/2010/main" val="3581634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41438A3D-8BBF-25B2-230A-627E1FEDB433}"/>
              </a:ext>
            </a:extLst>
          </p:cNvPr>
          <p:cNvPicPr>
            <a:picLocks noChangeAspect="1"/>
          </p:cNvPicPr>
          <p:nvPr/>
        </p:nvPicPr>
        <p:blipFill>
          <a:blip r:embed="rId2"/>
          <a:stretch>
            <a:fillRect/>
          </a:stretch>
        </p:blipFill>
        <p:spPr>
          <a:xfrm>
            <a:off x="7046644" y="2443114"/>
            <a:ext cx="5097159" cy="2517750"/>
          </a:xfrm>
          <a:prstGeom prst="rect">
            <a:avLst/>
          </a:prstGeom>
        </p:spPr>
      </p:pic>
      <p:sp>
        <p:nvSpPr>
          <p:cNvPr id="3" name="テキスト ボックス 2">
            <a:extLst>
              <a:ext uri="{FF2B5EF4-FFF2-40B4-BE49-F238E27FC236}">
                <a16:creationId xmlns:a16="http://schemas.microsoft.com/office/drawing/2014/main" id="{8FFC350B-7C00-127A-C57B-3057304697C5}"/>
              </a:ext>
            </a:extLst>
          </p:cNvPr>
          <p:cNvSpPr txBox="1"/>
          <p:nvPr/>
        </p:nvSpPr>
        <p:spPr>
          <a:xfrm>
            <a:off x="2729754" y="216670"/>
            <a:ext cx="6732493" cy="523220"/>
          </a:xfrm>
          <a:prstGeom prst="rect">
            <a:avLst/>
          </a:prstGeom>
          <a:noFill/>
        </p:spPr>
        <p:txBody>
          <a:bodyPr wrap="square">
            <a:spAutoFit/>
          </a:bodyPr>
          <a:lstStyle/>
          <a:p>
            <a:pPr algn="ctr"/>
            <a:r>
              <a:rPr lang="en-US" altLang="ja-JP" sz="2800" dirty="0"/>
              <a:t>ZNF800</a:t>
            </a:r>
            <a:r>
              <a:rPr lang="en-US" altLang="ja-JP" sz="2800" baseline="30000" dirty="0"/>
              <a:t>-/-</a:t>
            </a:r>
            <a:r>
              <a:rPr lang="ja-JP" altLang="en-US" sz="2800" dirty="0"/>
              <a:t>オルガノイドの</a:t>
            </a:r>
            <a:r>
              <a:rPr lang="en-US" altLang="ja-JP" sz="2800" dirty="0"/>
              <a:t>scRNA-seq</a:t>
            </a:r>
            <a:endParaRPr lang="ja-JP" altLang="en-US" sz="2800" dirty="0"/>
          </a:p>
        </p:txBody>
      </p:sp>
      <p:grpSp>
        <p:nvGrpSpPr>
          <p:cNvPr id="23" name="グループ化 22">
            <a:extLst>
              <a:ext uri="{FF2B5EF4-FFF2-40B4-BE49-F238E27FC236}">
                <a16:creationId xmlns:a16="http://schemas.microsoft.com/office/drawing/2014/main" id="{E99ABCAC-DE77-6DA8-5D62-266C727E4016}"/>
              </a:ext>
            </a:extLst>
          </p:cNvPr>
          <p:cNvGrpSpPr>
            <a:grpSpLocks noChangeAspect="1"/>
          </p:cNvGrpSpPr>
          <p:nvPr/>
        </p:nvGrpSpPr>
        <p:grpSpPr>
          <a:xfrm>
            <a:off x="38597" y="1010195"/>
            <a:ext cx="7348424" cy="5631136"/>
            <a:chOff x="2565614" y="1104843"/>
            <a:chExt cx="7224911" cy="5536487"/>
          </a:xfrm>
        </p:grpSpPr>
        <p:pic>
          <p:nvPicPr>
            <p:cNvPr id="2050" name="Picture 2">
              <a:extLst>
                <a:ext uri="{FF2B5EF4-FFF2-40B4-BE49-F238E27FC236}">
                  <a16:creationId xmlns:a16="http://schemas.microsoft.com/office/drawing/2014/main" id="{DABE3499-A9F5-40A8-E4FF-B9E2F771E0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322" b="65806"/>
            <a:stretch/>
          </p:blipFill>
          <p:spPr bwMode="auto">
            <a:xfrm>
              <a:off x="2618339" y="1104843"/>
              <a:ext cx="6955322" cy="5536487"/>
            </a:xfrm>
            <a:prstGeom prst="rect">
              <a:avLst/>
            </a:prstGeom>
            <a:noFill/>
            <a:extLst>
              <a:ext uri="{909E8E84-426E-40DD-AFC4-6F175D3DCCD1}">
                <a14:hiddenFill xmlns:a14="http://schemas.microsoft.com/office/drawing/2010/main">
                  <a:solidFill>
                    <a:srgbClr val="FFFFFF"/>
                  </a:solidFill>
                </a14:hiddenFill>
              </a:ext>
            </a:extLst>
          </p:spPr>
        </p:pic>
        <p:sp>
          <p:nvSpPr>
            <p:cNvPr id="18" name="正方形/長方形 17">
              <a:extLst>
                <a:ext uri="{FF2B5EF4-FFF2-40B4-BE49-F238E27FC236}">
                  <a16:creationId xmlns:a16="http://schemas.microsoft.com/office/drawing/2014/main" id="{ED0DFA31-98E1-213F-474E-12501DF06E5E}"/>
                </a:ext>
              </a:extLst>
            </p:cNvPr>
            <p:cNvSpPr/>
            <p:nvPr/>
          </p:nvSpPr>
          <p:spPr>
            <a:xfrm>
              <a:off x="2565614" y="1280762"/>
              <a:ext cx="328279" cy="482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58BBA27-9FB8-24D2-D8A8-DCD807390530}"/>
                </a:ext>
              </a:extLst>
            </p:cNvPr>
            <p:cNvSpPr/>
            <p:nvPr/>
          </p:nvSpPr>
          <p:spPr>
            <a:xfrm>
              <a:off x="9462246" y="1961063"/>
              <a:ext cx="328279" cy="482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820115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D8028DF-9215-CC14-548C-0CA69C3DC73F}"/>
              </a:ext>
            </a:extLst>
          </p:cNvPr>
          <p:cNvGrpSpPr/>
          <p:nvPr/>
        </p:nvGrpSpPr>
        <p:grpSpPr>
          <a:xfrm>
            <a:off x="2118757" y="942091"/>
            <a:ext cx="7954485" cy="4401164"/>
            <a:chOff x="2118757" y="988273"/>
            <a:chExt cx="7954485" cy="4401164"/>
          </a:xfrm>
        </p:grpSpPr>
        <p:grpSp>
          <p:nvGrpSpPr>
            <p:cNvPr id="5" name="グループ化 4">
              <a:extLst>
                <a:ext uri="{FF2B5EF4-FFF2-40B4-BE49-F238E27FC236}">
                  <a16:creationId xmlns:a16="http://schemas.microsoft.com/office/drawing/2014/main" id="{45D9DC2F-F28C-15E9-6878-490FC1F94D72}"/>
                </a:ext>
              </a:extLst>
            </p:cNvPr>
            <p:cNvGrpSpPr/>
            <p:nvPr/>
          </p:nvGrpSpPr>
          <p:grpSpPr>
            <a:xfrm>
              <a:off x="2118757" y="988273"/>
              <a:ext cx="7954485" cy="4401164"/>
              <a:chOff x="2118757" y="1228418"/>
              <a:chExt cx="7954485" cy="4401164"/>
            </a:xfrm>
          </p:grpSpPr>
          <p:pic>
            <p:nvPicPr>
              <p:cNvPr id="3" name="図 2">
                <a:extLst>
                  <a:ext uri="{FF2B5EF4-FFF2-40B4-BE49-F238E27FC236}">
                    <a16:creationId xmlns:a16="http://schemas.microsoft.com/office/drawing/2014/main" id="{31F47199-ECE2-6057-DFED-448460C89FEA}"/>
                  </a:ext>
                </a:extLst>
              </p:cNvPr>
              <p:cNvPicPr>
                <a:picLocks noChangeAspect="1"/>
              </p:cNvPicPr>
              <p:nvPr/>
            </p:nvPicPr>
            <p:blipFill>
              <a:blip r:embed="rId2"/>
              <a:stretch>
                <a:fillRect/>
              </a:stretch>
            </p:blipFill>
            <p:spPr>
              <a:xfrm>
                <a:off x="2118757" y="1228418"/>
                <a:ext cx="7954485" cy="4401164"/>
              </a:xfrm>
              <a:prstGeom prst="rect">
                <a:avLst/>
              </a:prstGeom>
            </p:spPr>
          </p:pic>
          <p:sp>
            <p:nvSpPr>
              <p:cNvPr id="4" name="正方形/長方形 3">
                <a:extLst>
                  <a:ext uri="{FF2B5EF4-FFF2-40B4-BE49-F238E27FC236}">
                    <a16:creationId xmlns:a16="http://schemas.microsoft.com/office/drawing/2014/main" id="{AA34A329-0D90-CA8F-2B3A-552ED33562AB}"/>
                  </a:ext>
                </a:extLst>
              </p:cNvPr>
              <p:cNvSpPr/>
              <p:nvPr/>
            </p:nvSpPr>
            <p:spPr>
              <a:xfrm>
                <a:off x="2750839" y="1366692"/>
                <a:ext cx="426469" cy="4066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65764974-CE79-4AC9-B11F-AA05E1B6E3F7}"/>
                </a:ext>
              </a:extLst>
            </p:cNvPr>
            <p:cNvSpPr/>
            <p:nvPr/>
          </p:nvSpPr>
          <p:spPr>
            <a:xfrm rot="18846448">
              <a:off x="8580935" y="2231917"/>
              <a:ext cx="1194742" cy="361947"/>
            </a:xfrm>
            <a:prstGeom prst="rect">
              <a:avLst/>
            </a:prstGeom>
            <a:noFill/>
            <a:ln w="254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A28BAC7-ED7B-489C-9980-443460ED8C3D}"/>
                </a:ext>
              </a:extLst>
            </p:cNvPr>
            <p:cNvSpPr/>
            <p:nvPr/>
          </p:nvSpPr>
          <p:spPr>
            <a:xfrm rot="18846448">
              <a:off x="9091798" y="4527606"/>
              <a:ext cx="518757" cy="225229"/>
            </a:xfrm>
            <a:prstGeom prst="rect">
              <a:avLst/>
            </a:prstGeom>
            <a:noFill/>
            <a:ln w="254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3D1F2487-826A-BEAA-69B7-91DC4D9BE510}"/>
              </a:ext>
            </a:extLst>
          </p:cNvPr>
          <p:cNvSpPr txBox="1"/>
          <p:nvPr/>
        </p:nvSpPr>
        <p:spPr>
          <a:xfrm>
            <a:off x="3433458" y="6031834"/>
            <a:ext cx="5325085" cy="400110"/>
          </a:xfrm>
          <a:prstGeom prst="rect">
            <a:avLst/>
          </a:prstGeom>
          <a:noFill/>
        </p:spPr>
        <p:txBody>
          <a:bodyPr wrap="square">
            <a:spAutoFit/>
          </a:bodyPr>
          <a:lstStyle/>
          <a:p>
            <a:pPr algn="ctr"/>
            <a:r>
              <a:rPr lang="en-US" altLang="ja-JP" sz="2000" dirty="0"/>
              <a:t>Goblet</a:t>
            </a:r>
            <a:r>
              <a:rPr lang="ja-JP" altLang="en-US" sz="2000" dirty="0"/>
              <a:t>細胞の割合が低下（</a:t>
            </a:r>
            <a:r>
              <a:rPr lang="en-US" altLang="ja-JP" sz="2000" dirty="0"/>
              <a:t>10.8%</a:t>
            </a:r>
            <a:r>
              <a:rPr lang="ja-JP" altLang="en-US" sz="2000" dirty="0"/>
              <a:t>→</a:t>
            </a:r>
            <a:r>
              <a:rPr lang="en-US" altLang="ja-JP" sz="2000" dirty="0"/>
              <a:t>2.3%</a:t>
            </a:r>
            <a:r>
              <a:rPr lang="ja-JP" altLang="en-US" sz="2000" dirty="0"/>
              <a:t>）</a:t>
            </a:r>
          </a:p>
        </p:txBody>
      </p:sp>
      <p:sp>
        <p:nvSpPr>
          <p:cNvPr id="6" name="テキスト ボックス 5">
            <a:extLst>
              <a:ext uri="{FF2B5EF4-FFF2-40B4-BE49-F238E27FC236}">
                <a16:creationId xmlns:a16="http://schemas.microsoft.com/office/drawing/2014/main" id="{0B08690D-3BE3-E3BA-CAA2-754A4D47BD80}"/>
              </a:ext>
            </a:extLst>
          </p:cNvPr>
          <p:cNvSpPr txBox="1"/>
          <p:nvPr/>
        </p:nvSpPr>
        <p:spPr>
          <a:xfrm>
            <a:off x="2492951" y="216670"/>
            <a:ext cx="7206098" cy="523220"/>
          </a:xfrm>
          <a:prstGeom prst="rect">
            <a:avLst/>
          </a:prstGeom>
          <a:noFill/>
        </p:spPr>
        <p:txBody>
          <a:bodyPr wrap="square">
            <a:spAutoFit/>
          </a:bodyPr>
          <a:lstStyle/>
          <a:p>
            <a:pPr algn="ctr"/>
            <a:r>
              <a:rPr lang="en-US" altLang="ja-JP" sz="2800" dirty="0"/>
              <a:t>ZNF800</a:t>
            </a:r>
            <a:r>
              <a:rPr lang="ja-JP" altLang="en-US" sz="2800" dirty="0"/>
              <a:t>ノックアウトによる</a:t>
            </a:r>
            <a:r>
              <a:rPr lang="en-US" altLang="ja-JP" sz="2800" dirty="0"/>
              <a:t>Goblet</a:t>
            </a:r>
            <a:r>
              <a:rPr lang="ja-JP" altLang="en-US" sz="2800" dirty="0"/>
              <a:t> </a:t>
            </a:r>
            <a:r>
              <a:rPr lang="en-US" altLang="ja-JP" sz="2800" dirty="0"/>
              <a:t>cells</a:t>
            </a:r>
            <a:r>
              <a:rPr lang="ja-JP" altLang="en-US" sz="2800" dirty="0"/>
              <a:t>への影響</a:t>
            </a:r>
          </a:p>
        </p:txBody>
      </p:sp>
    </p:spTree>
    <p:extLst>
      <p:ext uri="{BB962C8B-B14F-4D97-AF65-F5344CB8AC3E}">
        <p14:creationId xmlns:p14="http://schemas.microsoft.com/office/powerpoint/2010/main" val="86850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73B7F1D0-7E62-2139-BCEF-68D711BB9008}"/>
              </a:ext>
            </a:extLst>
          </p:cNvPr>
          <p:cNvGrpSpPr>
            <a:grpSpLocks noChangeAspect="1"/>
          </p:cNvGrpSpPr>
          <p:nvPr/>
        </p:nvGrpSpPr>
        <p:grpSpPr>
          <a:xfrm>
            <a:off x="2677775" y="973276"/>
            <a:ext cx="6836450" cy="2908707"/>
            <a:chOff x="2595155" y="213368"/>
            <a:chExt cx="7001691" cy="2979012"/>
          </a:xfrm>
        </p:grpSpPr>
        <p:pic>
          <p:nvPicPr>
            <p:cNvPr id="4" name="図 3">
              <a:extLst>
                <a:ext uri="{FF2B5EF4-FFF2-40B4-BE49-F238E27FC236}">
                  <a16:creationId xmlns:a16="http://schemas.microsoft.com/office/drawing/2014/main" id="{78F17AE0-F05B-C6A9-85E6-EEA0684DEDBC}"/>
                </a:ext>
              </a:extLst>
            </p:cNvPr>
            <p:cNvPicPr>
              <a:picLocks noChangeAspect="1"/>
            </p:cNvPicPr>
            <p:nvPr/>
          </p:nvPicPr>
          <p:blipFill>
            <a:blip r:embed="rId2"/>
            <a:stretch>
              <a:fillRect/>
            </a:stretch>
          </p:blipFill>
          <p:spPr>
            <a:xfrm>
              <a:off x="2595155" y="213368"/>
              <a:ext cx="7001691" cy="2979012"/>
            </a:xfrm>
            <a:prstGeom prst="rect">
              <a:avLst/>
            </a:prstGeom>
          </p:spPr>
        </p:pic>
        <p:sp>
          <p:nvSpPr>
            <p:cNvPr id="7" name="正方形/長方形 6">
              <a:extLst>
                <a:ext uri="{FF2B5EF4-FFF2-40B4-BE49-F238E27FC236}">
                  <a16:creationId xmlns:a16="http://schemas.microsoft.com/office/drawing/2014/main" id="{7C342A25-D864-6AD0-D2A2-0F8DA02B64DB}"/>
                </a:ext>
              </a:extLst>
            </p:cNvPr>
            <p:cNvSpPr/>
            <p:nvPr/>
          </p:nvSpPr>
          <p:spPr>
            <a:xfrm>
              <a:off x="2595155" y="275477"/>
              <a:ext cx="276789" cy="3807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FB12CBE-B65A-B776-0AFF-17C633F480DB}"/>
                </a:ext>
              </a:extLst>
            </p:cNvPr>
            <p:cNvSpPr/>
            <p:nvPr/>
          </p:nvSpPr>
          <p:spPr>
            <a:xfrm>
              <a:off x="4724400" y="275477"/>
              <a:ext cx="276789" cy="3807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9F31843-0AB1-0D90-0348-175906A9ED59}"/>
              </a:ext>
            </a:extLst>
          </p:cNvPr>
          <p:cNvGrpSpPr>
            <a:grpSpLocks noChangeAspect="1"/>
          </p:cNvGrpSpPr>
          <p:nvPr/>
        </p:nvGrpSpPr>
        <p:grpSpPr>
          <a:xfrm>
            <a:off x="3109513" y="3881983"/>
            <a:ext cx="5972973" cy="2297146"/>
            <a:chOff x="2399211" y="3354292"/>
            <a:chExt cx="7393578" cy="2843497"/>
          </a:xfrm>
        </p:grpSpPr>
        <p:pic>
          <p:nvPicPr>
            <p:cNvPr id="6" name="図 5">
              <a:extLst>
                <a:ext uri="{FF2B5EF4-FFF2-40B4-BE49-F238E27FC236}">
                  <a16:creationId xmlns:a16="http://schemas.microsoft.com/office/drawing/2014/main" id="{87F2154E-0D9E-A73E-E5A8-A8C0214202F8}"/>
                </a:ext>
              </a:extLst>
            </p:cNvPr>
            <p:cNvPicPr>
              <a:picLocks noChangeAspect="1"/>
            </p:cNvPicPr>
            <p:nvPr/>
          </p:nvPicPr>
          <p:blipFill>
            <a:blip r:embed="rId3"/>
            <a:stretch>
              <a:fillRect/>
            </a:stretch>
          </p:blipFill>
          <p:spPr>
            <a:xfrm>
              <a:off x="2399211" y="3429000"/>
              <a:ext cx="7393578" cy="2768789"/>
            </a:xfrm>
            <a:prstGeom prst="rect">
              <a:avLst/>
            </a:prstGeom>
          </p:spPr>
        </p:pic>
        <p:sp>
          <p:nvSpPr>
            <p:cNvPr id="9" name="正方形/長方形 8">
              <a:extLst>
                <a:ext uri="{FF2B5EF4-FFF2-40B4-BE49-F238E27FC236}">
                  <a16:creationId xmlns:a16="http://schemas.microsoft.com/office/drawing/2014/main" id="{295B6FA4-5626-A292-D478-25C9D9C79A09}"/>
                </a:ext>
              </a:extLst>
            </p:cNvPr>
            <p:cNvSpPr/>
            <p:nvPr/>
          </p:nvSpPr>
          <p:spPr>
            <a:xfrm>
              <a:off x="2595153" y="3354292"/>
              <a:ext cx="276789" cy="3807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BFF723AD-B443-C9CE-9A86-97A645D22A18}"/>
              </a:ext>
            </a:extLst>
          </p:cNvPr>
          <p:cNvSpPr txBox="1"/>
          <p:nvPr/>
        </p:nvSpPr>
        <p:spPr>
          <a:xfrm>
            <a:off x="2520292" y="6309096"/>
            <a:ext cx="7151416" cy="400110"/>
          </a:xfrm>
          <a:prstGeom prst="rect">
            <a:avLst/>
          </a:prstGeom>
          <a:noFill/>
        </p:spPr>
        <p:txBody>
          <a:bodyPr wrap="square">
            <a:spAutoFit/>
          </a:bodyPr>
          <a:lstStyle/>
          <a:p>
            <a:pPr algn="ctr"/>
            <a:r>
              <a:rPr lang="en-US" altLang="ja-JP" sz="2000" dirty="0"/>
              <a:t>ZNF800</a:t>
            </a:r>
            <a:r>
              <a:rPr lang="ja-JP" altLang="en-US" sz="2000" dirty="0"/>
              <a:t>ノックアウトは腸管幹細胞の恒常性には影響は及ぼさない。</a:t>
            </a:r>
            <a:r>
              <a:rPr lang="en-US" altLang="ja-JP" sz="2000" dirty="0"/>
              <a:t> </a:t>
            </a:r>
            <a:endParaRPr lang="ja-JP" altLang="en-US" sz="2000" dirty="0"/>
          </a:p>
        </p:txBody>
      </p:sp>
      <p:sp>
        <p:nvSpPr>
          <p:cNvPr id="2" name="テキスト ボックス 1">
            <a:extLst>
              <a:ext uri="{FF2B5EF4-FFF2-40B4-BE49-F238E27FC236}">
                <a16:creationId xmlns:a16="http://schemas.microsoft.com/office/drawing/2014/main" id="{E44F19B7-4550-8E3A-1B17-E2C34FB88629}"/>
              </a:ext>
            </a:extLst>
          </p:cNvPr>
          <p:cNvSpPr txBox="1"/>
          <p:nvPr/>
        </p:nvSpPr>
        <p:spPr>
          <a:xfrm>
            <a:off x="2033614" y="216670"/>
            <a:ext cx="8124773" cy="523220"/>
          </a:xfrm>
          <a:prstGeom prst="rect">
            <a:avLst/>
          </a:prstGeom>
          <a:noFill/>
        </p:spPr>
        <p:txBody>
          <a:bodyPr wrap="square">
            <a:spAutoFit/>
          </a:bodyPr>
          <a:lstStyle/>
          <a:p>
            <a:pPr algn="ctr"/>
            <a:r>
              <a:rPr lang="en-US" altLang="ja-JP" sz="2800" dirty="0"/>
              <a:t>ZNF800</a:t>
            </a:r>
            <a:r>
              <a:rPr lang="ja-JP" altLang="en-US" sz="2800" dirty="0"/>
              <a:t>ノックアウトによる</a:t>
            </a:r>
            <a:r>
              <a:rPr lang="en-US" altLang="ja-JP" sz="2800" dirty="0"/>
              <a:t>intestinal stem cell</a:t>
            </a:r>
            <a:r>
              <a:rPr lang="ja-JP" altLang="en-US" sz="2800" dirty="0"/>
              <a:t>への影響</a:t>
            </a:r>
          </a:p>
        </p:txBody>
      </p:sp>
    </p:spTree>
    <p:extLst>
      <p:ext uri="{BB962C8B-B14F-4D97-AF65-F5344CB8AC3E}">
        <p14:creationId xmlns:p14="http://schemas.microsoft.com/office/powerpoint/2010/main" val="4156468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F87D866C-6F5F-8E15-1AA1-0A73594A5E6F}"/>
              </a:ext>
            </a:extLst>
          </p:cNvPr>
          <p:cNvGrpSpPr>
            <a:grpSpLocks noChangeAspect="1"/>
          </p:cNvGrpSpPr>
          <p:nvPr/>
        </p:nvGrpSpPr>
        <p:grpSpPr>
          <a:xfrm>
            <a:off x="5571241" y="1388005"/>
            <a:ext cx="6451524" cy="4028384"/>
            <a:chOff x="5264727" y="1698716"/>
            <a:chExt cx="5791200" cy="3616072"/>
          </a:xfrm>
        </p:grpSpPr>
        <p:pic>
          <p:nvPicPr>
            <p:cNvPr id="2" name="Picture 2">
              <a:extLst>
                <a:ext uri="{FF2B5EF4-FFF2-40B4-BE49-F238E27FC236}">
                  <a16:creationId xmlns:a16="http://schemas.microsoft.com/office/drawing/2014/main" id="{C9ECA0DA-C78F-2C73-7227-B1780BE210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88" t="36204" b="34276"/>
            <a:stretch/>
          </p:blipFill>
          <p:spPr bwMode="auto">
            <a:xfrm>
              <a:off x="5264727" y="1758793"/>
              <a:ext cx="5791200" cy="355599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1A007662-3027-1292-CF75-B332943955B9}"/>
                </a:ext>
              </a:extLst>
            </p:cNvPr>
            <p:cNvSpPr/>
            <p:nvPr/>
          </p:nvSpPr>
          <p:spPr>
            <a:xfrm>
              <a:off x="5454831" y="1698716"/>
              <a:ext cx="287962" cy="396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2968EC88-E707-74A6-9E8A-47BE87B2C698}"/>
              </a:ext>
            </a:extLst>
          </p:cNvPr>
          <p:cNvSpPr txBox="1"/>
          <p:nvPr/>
        </p:nvSpPr>
        <p:spPr>
          <a:xfrm>
            <a:off x="1925936" y="5902995"/>
            <a:ext cx="8340128" cy="707886"/>
          </a:xfrm>
          <a:prstGeom prst="rect">
            <a:avLst/>
          </a:prstGeom>
          <a:noFill/>
        </p:spPr>
        <p:txBody>
          <a:bodyPr wrap="square">
            <a:spAutoFit/>
          </a:bodyPr>
          <a:lstStyle/>
          <a:p>
            <a:pPr algn="ctr"/>
            <a:r>
              <a:rPr lang="en-US" altLang="ja-JP" sz="2000" dirty="0"/>
              <a:t>ZNF800</a:t>
            </a:r>
            <a:r>
              <a:rPr lang="ja-JP" altLang="en-US" sz="2000" dirty="0"/>
              <a:t>ノックアウトは、</a:t>
            </a:r>
            <a:r>
              <a:rPr lang="en-US" altLang="ja-JP" sz="2000" b="1" dirty="0">
                <a:latin typeface="+mj-lt"/>
              </a:rPr>
              <a:t>Enterochromaffin (EC)</a:t>
            </a:r>
            <a:r>
              <a:rPr lang="ja-JP" altLang="en-US" sz="2000" b="1" dirty="0">
                <a:latin typeface="+mj-lt"/>
              </a:rPr>
              <a:t>細胞に偏った分化</a:t>
            </a:r>
            <a:r>
              <a:rPr lang="ja-JP" altLang="en-US" sz="2000" dirty="0"/>
              <a:t>を示し、</a:t>
            </a:r>
            <a:endParaRPr lang="en-US" altLang="ja-JP" sz="2000" dirty="0"/>
          </a:p>
          <a:p>
            <a:pPr algn="ctr"/>
            <a:r>
              <a:rPr lang="ja-JP" altLang="en-US" sz="2000" dirty="0"/>
              <a:t>他の</a:t>
            </a:r>
            <a:r>
              <a:rPr lang="en-US" altLang="ja-JP" sz="2000" dirty="0"/>
              <a:t>EEC subtypes</a:t>
            </a:r>
            <a:r>
              <a:rPr lang="ja-JP" altLang="en-US" sz="2000" dirty="0"/>
              <a:t>への分化は抑制されていた。</a:t>
            </a:r>
          </a:p>
        </p:txBody>
      </p:sp>
      <p:grpSp>
        <p:nvGrpSpPr>
          <p:cNvPr id="13" name="グループ化 12">
            <a:extLst>
              <a:ext uri="{FF2B5EF4-FFF2-40B4-BE49-F238E27FC236}">
                <a16:creationId xmlns:a16="http://schemas.microsoft.com/office/drawing/2014/main" id="{0E3DDE5F-92D0-3C4C-2F13-9FDC36A56441}"/>
              </a:ext>
            </a:extLst>
          </p:cNvPr>
          <p:cNvGrpSpPr/>
          <p:nvPr/>
        </p:nvGrpSpPr>
        <p:grpSpPr>
          <a:xfrm>
            <a:off x="54784" y="1469069"/>
            <a:ext cx="5917527" cy="3947319"/>
            <a:chOff x="0" y="1575393"/>
            <a:chExt cx="5917527" cy="3947319"/>
          </a:xfrm>
        </p:grpSpPr>
        <p:grpSp>
          <p:nvGrpSpPr>
            <p:cNvPr id="6" name="グループ化 5">
              <a:extLst>
                <a:ext uri="{FF2B5EF4-FFF2-40B4-BE49-F238E27FC236}">
                  <a16:creationId xmlns:a16="http://schemas.microsoft.com/office/drawing/2014/main" id="{5A7B115B-074E-4B7F-AFA1-21F90F58B808}"/>
                </a:ext>
              </a:extLst>
            </p:cNvPr>
            <p:cNvGrpSpPr>
              <a:grpSpLocks noChangeAspect="1"/>
            </p:cNvGrpSpPr>
            <p:nvPr/>
          </p:nvGrpSpPr>
          <p:grpSpPr>
            <a:xfrm>
              <a:off x="0" y="1575393"/>
              <a:ext cx="4146370" cy="3947319"/>
              <a:chOff x="841267" y="1648844"/>
              <a:chExt cx="3614042" cy="3440546"/>
            </a:xfrm>
          </p:grpSpPr>
          <p:pic>
            <p:nvPicPr>
              <p:cNvPr id="4" name="Picture 2">
                <a:extLst>
                  <a:ext uri="{FF2B5EF4-FFF2-40B4-BE49-F238E27FC236}">
                    <a16:creationId xmlns:a16="http://schemas.microsoft.com/office/drawing/2014/main" id="{E2A3A4C0-C476-F149-A151-A35CA486CB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017" r="61875" b="36768"/>
              <a:stretch/>
            </p:blipFill>
            <p:spPr bwMode="auto">
              <a:xfrm>
                <a:off x="868597" y="1648844"/>
                <a:ext cx="3586712" cy="3440546"/>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723E7BB0-C725-AAB5-F5C9-9C1932EBED29}"/>
                  </a:ext>
                </a:extLst>
              </p:cNvPr>
              <p:cNvSpPr/>
              <p:nvPr/>
            </p:nvSpPr>
            <p:spPr>
              <a:xfrm>
                <a:off x="841267" y="1648844"/>
                <a:ext cx="270257" cy="3717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6C147F33-371F-BBF3-98D6-160451738712}"/>
                </a:ext>
              </a:extLst>
            </p:cNvPr>
            <p:cNvSpPr txBox="1"/>
            <p:nvPr/>
          </p:nvSpPr>
          <p:spPr>
            <a:xfrm>
              <a:off x="3942216" y="3167390"/>
              <a:ext cx="1645147" cy="338554"/>
            </a:xfrm>
            <a:prstGeom prst="rect">
              <a:avLst/>
            </a:prstGeom>
            <a:noFill/>
          </p:spPr>
          <p:txBody>
            <a:bodyPr wrap="square">
              <a:spAutoFit/>
            </a:bodyPr>
            <a:lstStyle/>
            <a:p>
              <a:r>
                <a:rPr lang="en-US" altLang="ja-JP" sz="1600" b="1" dirty="0">
                  <a:solidFill>
                    <a:schemeClr val="accent2"/>
                  </a:solidFill>
                  <a:latin typeface="+mj-lt"/>
                </a:rPr>
                <a:t>EC cells</a:t>
              </a:r>
              <a:endParaRPr lang="ja-JP" altLang="en-US" sz="1600" dirty="0">
                <a:solidFill>
                  <a:schemeClr val="accent2"/>
                </a:solidFill>
              </a:endParaRPr>
            </a:p>
          </p:txBody>
        </p:sp>
        <p:sp>
          <p:nvSpPr>
            <p:cNvPr id="11" name="テキスト ボックス 10">
              <a:extLst>
                <a:ext uri="{FF2B5EF4-FFF2-40B4-BE49-F238E27FC236}">
                  <a16:creationId xmlns:a16="http://schemas.microsoft.com/office/drawing/2014/main" id="{4EB64B3B-76D7-6E0C-A214-0E88EF65B5DF}"/>
                </a:ext>
              </a:extLst>
            </p:cNvPr>
            <p:cNvSpPr txBox="1"/>
            <p:nvPr/>
          </p:nvSpPr>
          <p:spPr>
            <a:xfrm>
              <a:off x="3942216" y="4267171"/>
              <a:ext cx="1975311" cy="338554"/>
            </a:xfrm>
            <a:prstGeom prst="rect">
              <a:avLst/>
            </a:prstGeom>
            <a:noFill/>
          </p:spPr>
          <p:txBody>
            <a:bodyPr wrap="square">
              <a:spAutoFit/>
            </a:bodyPr>
            <a:lstStyle/>
            <a:p>
              <a:r>
                <a:rPr lang="en-US" altLang="ja-JP" sz="1600" b="1" dirty="0">
                  <a:solidFill>
                    <a:schemeClr val="accent4"/>
                  </a:solidFill>
                  <a:latin typeface="+mj-lt"/>
                </a:rPr>
                <a:t>Early EEC cells</a:t>
              </a:r>
              <a:endParaRPr lang="ja-JP" altLang="en-US" sz="1600" dirty="0">
                <a:solidFill>
                  <a:schemeClr val="accent4"/>
                </a:solidFill>
              </a:endParaRPr>
            </a:p>
          </p:txBody>
        </p:sp>
        <p:sp>
          <p:nvSpPr>
            <p:cNvPr id="12" name="テキスト ボックス 11">
              <a:extLst>
                <a:ext uri="{FF2B5EF4-FFF2-40B4-BE49-F238E27FC236}">
                  <a16:creationId xmlns:a16="http://schemas.microsoft.com/office/drawing/2014/main" id="{519C41B2-8783-A975-8E75-0DC0AF802E57}"/>
                </a:ext>
              </a:extLst>
            </p:cNvPr>
            <p:cNvSpPr txBox="1"/>
            <p:nvPr/>
          </p:nvSpPr>
          <p:spPr>
            <a:xfrm>
              <a:off x="3942217" y="2165064"/>
              <a:ext cx="1253730" cy="584775"/>
            </a:xfrm>
            <a:prstGeom prst="rect">
              <a:avLst/>
            </a:prstGeom>
            <a:noFill/>
          </p:spPr>
          <p:txBody>
            <a:bodyPr wrap="square">
              <a:spAutoFit/>
            </a:bodyPr>
            <a:lstStyle/>
            <a:p>
              <a:r>
                <a:rPr lang="en-US" altLang="ja-JP" sz="1600" b="1" dirty="0">
                  <a:solidFill>
                    <a:srgbClr val="7030A0"/>
                  </a:solidFill>
                  <a:latin typeface="+mj-lt"/>
                </a:rPr>
                <a:t>Other EEC subtypes</a:t>
              </a:r>
              <a:endParaRPr lang="ja-JP" altLang="en-US" sz="1600" dirty="0">
                <a:solidFill>
                  <a:srgbClr val="7030A0"/>
                </a:solidFill>
              </a:endParaRPr>
            </a:p>
          </p:txBody>
        </p:sp>
      </p:grpSp>
      <p:sp>
        <p:nvSpPr>
          <p:cNvPr id="3" name="テキスト ボックス 2">
            <a:extLst>
              <a:ext uri="{FF2B5EF4-FFF2-40B4-BE49-F238E27FC236}">
                <a16:creationId xmlns:a16="http://schemas.microsoft.com/office/drawing/2014/main" id="{8FFC350B-7C00-127A-C57B-3057304697C5}"/>
              </a:ext>
            </a:extLst>
          </p:cNvPr>
          <p:cNvSpPr txBox="1"/>
          <p:nvPr/>
        </p:nvSpPr>
        <p:spPr>
          <a:xfrm>
            <a:off x="206687" y="216670"/>
            <a:ext cx="11778627" cy="523220"/>
          </a:xfrm>
          <a:prstGeom prst="rect">
            <a:avLst/>
          </a:prstGeom>
          <a:noFill/>
        </p:spPr>
        <p:txBody>
          <a:bodyPr wrap="square">
            <a:spAutoFit/>
          </a:bodyPr>
          <a:lstStyle/>
          <a:p>
            <a:pPr algn="ctr"/>
            <a:r>
              <a:rPr lang="en-US" altLang="ja-JP" sz="2800" dirty="0"/>
              <a:t>WT</a:t>
            </a:r>
            <a:r>
              <a:rPr lang="ja-JP" altLang="en-US" sz="2800" dirty="0"/>
              <a:t>オルガノイドと、</a:t>
            </a:r>
            <a:r>
              <a:rPr lang="en-US" altLang="ja-JP" sz="2800" dirty="0"/>
              <a:t>ZNF800</a:t>
            </a:r>
            <a:r>
              <a:rPr lang="en-US" altLang="ja-JP" sz="2800" baseline="30000" dirty="0"/>
              <a:t>-/-</a:t>
            </a:r>
            <a:r>
              <a:rPr lang="ja-JP" altLang="en-US" sz="2800" dirty="0"/>
              <a:t>オルガノイドで誘導された</a:t>
            </a:r>
            <a:r>
              <a:rPr lang="en-US" altLang="ja-JP" sz="2800" dirty="0"/>
              <a:t>EEC subtypes</a:t>
            </a:r>
            <a:r>
              <a:rPr lang="ja-JP" altLang="en-US" sz="2800" dirty="0"/>
              <a:t>の違いは？</a:t>
            </a:r>
          </a:p>
        </p:txBody>
      </p:sp>
    </p:spTree>
    <p:extLst>
      <p:ext uri="{BB962C8B-B14F-4D97-AF65-F5344CB8AC3E}">
        <p14:creationId xmlns:p14="http://schemas.microsoft.com/office/powerpoint/2010/main" val="426169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4EDB897E-A897-F42F-035D-418A3784652A}"/>
              </a:ext>
            </a:extLst>
          </p:cNvPr>
          <p:cNvGrpSpPr>
            <a:grpSpLocks noChangeAspect="1"/>
          </p:cNvGrpSpPr>
          <p:nvPr/>
        </p:nvGrpSpPr>
        <p:grpSpPr>
          <a:xfrm>
            <a:off x="904952" y="921235"/>
            <a:ext cx="10382095" cy="5015530"/>
            <a:chOff x="1597496" y="1189493"/>
            <a:chExt cx="8841975" cy="4271507"/>
          </a:xfrm>
        </p:grpSpPr>
        <p:pic>
          <p:nvPicPr>
            <p:cNvPr id="10242" name="Picture 2">
              <a:extLst>
                <a:ext uri="{FF2B5EF4-FFF2-40B4-BE49-F238E27FC236}">
                  <a16:creationId xmlns:a16="http://schemas.microsoft.com/office/drawing/2014/main" id="{C2A04754-F4B7-A50E-2BCF-799467D22B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15" b="-1009"/>
            <a:stretch/>
          </p:blipFill>
          <p:spPr bwMode="auto">
            <a:xfrm>
              <a:off x="1752528" y="1397000"/>
              <a:ext cx="8686943" cy="4064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5BD6384B-3393-8092-1CC2-0184E6D91521}"/>
                </a:ext>
              </a:extLst>
            </p:cNvPr>
            <p:cNvSpPr/>
            <p:nvPr/>
          </p:nvSpPr>
          <p:spPr>
            <a:xfrm>
              <a:off x="1597496" y="1496779"/>
              <a:ext cx="310064" cy="4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DFEF9413-3175-C4B2-C8D1-04AC3D6DC9CF}"/>
                </a:ext>
              </a:extLst>
            </p:cNvPr>
            <p:cNvSpPr/>
            <p:nvPr/>
          </p:nvSpPr>
          <p:spPr>
            <a:xfrm>
              <a:off x="5490623" y="1554297"/>
              <a:ext cx="310064" cy="4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F15DEE1-B378-6470-242F-FC055BBBAECA}"/>
                </a:ext>
              </a:extLst>
            </p:cNvPr>
            <p:cNvSpPr/>
            <p:nvPr/>
          </p:nvSpPr>
          <p:spPr>
            <a:xfrm>
              <a:off x="5258075" y="1262407"/>
              <a:ext cx="310064" cy="4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8FEFE26-04D2-C58C-1602-DF79067BF563}"/>
                </a:ext>
              </a:extLst>
            </p:cNvPr>
            <p:cNvSpPr/>
            <p:nvPr/>
          </p:nvSpPr>
          <p:spPr>
            <a:xfrm>
              <a:off x="9151202" y="1189493"/>
              <a:ext cx="310064" cy="4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5812A04-C40D-F5AC-2EAC-C317C9C6AAF2}"/>
                </a:ext>
              </a:extLst>
            </p:cNvPr>
            <p:cNvSpPr/>
            <p:nvPr/>
          </p:nvSpPr>
          <p:spPr>
            <a:xfrm>
              <a:off x="8481566" y="1688891"/>
              <a:ext cx="310064" cy="426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40C130C1-AE6D-7E6C-BF20-446FF564F391}"/>
              </a:ext>
            </a:extLst>
          </p:cNvPr>
          <p:cNvSpPr txBox="1"/>
          <p:nvPr/>
        </p:nvSpPr>
        <p:spPr>
          <a:xfrm>
            <a:off x="2386201" y="216670"/>
            <a:ext cx="7419598" cy="523220"/>
          </a:xfrm>
          <a:prstGeom prst="rect">
            <a:avLst/>
          </a:prstGeom>
          <a:noFill/>
        </p:spPr>
        <p:txBody>
          <a:bodyPr wrap="square">
            <a:spAutoFit/>
          </a:bodyPr>
          <a:lstStyle/>
          <a:p>
            <a:pPr algn="ctr"/>
            <a:r>
              <a:rPr lang="en-US" altLang="ja-JP" sz="2800" dirty="0"/>
              <a:t>ZNF800</a:t>
            </a:r>
            <a:r>
              <a:rPr lang="ja-JP" altLang="en-US" sz="2800" dirty="0"/>
              <a:t>の過剰発現によるレスキュー効果</a:t>
            </a:r>
          </a:p>
        </p:txBody>
      </p:sp>
    </p:spTree>
    <p:extLst>
      <p:ext uri="{BB962C8B-B14F-4D97-AF65-F5344CB8AC3E}">
        <p14:creationId xmlns:p14="http://schemas.microsoft.com/office/powerpoint/2010/main" val="3306903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9CD487F-1DDA-62AA-D196-804DCCA18CD6}"/>
              </a:ext>
            </a:extLst>
          </p:cNvPr>
          <p:cNvSpPr txBox="1"/>
          <p:nvPr/>
        </p:nvSpPr>
        <p:spPr>
          <a:xfrm>
            <a:off x="2386201" y="216670"/>
            <a:ext cx="7419598" cy="523220"/>
          </a:xfrm>
          <a:prstGeom prst="rect">
            <a:avLst/>
          </a:prstGeom>
          <a:noFill/>
        </p:spPr>
        <p:txBody>
          <a:bodyPr wrap="square">
            <a:spAutoFit/>
          </a:bodyPr>
          <a:lstStyle/>
          <a:p>
            <a:pPr algn="ctr"/>
            <a:r>
              <a:rPr lang="en-US" altLang="ja-JP" sz="2800" dirty="0"/>
              <a:t>CRISPR screening</a:t>
            </a:r>
            <a:r>
              <a:rPr lang="ja-JP" altLang="en-US" sz="2800" dirty="0"/>
              <a:t>と</a:t>
            </a:r>
            <a:r>
              <a:rPr lang="en-US" altLang="ja-JP" sz="2800" dirty="0"/>
              <a:t>scRNA-seq</a:t>
            </a:r>
            <a:r>
              <a:rPr lang="ja-JP" altLang="en-US" sz="2800" dirty="0"/>
              <a:t>から分かったこと</a:t>
            </a:r>
          </a:p>
        </p:txBody>
      </p:sp>
      <p:sp>
        <p:nvSpPr>
          <p:cNvPr id="3" name="テキスト ボックス 2">
            <a:extLst>
              <a:ext uri="{FF2B5EF4-FFF2-40B4-BE49-F238E27FC236}">
                <a16:creationId xmlns:a16="http://schemas.microsoft.com/office/drawing/2014/main" id="{D8A005D3-CC0A-E6F5-319B-134EA4C3A5E4}"/>
              </a:ext>
            </a:extLst>
          </p:cNvPr>
          <p:cNvSpPr txBox="1"/>
          <p:nvPr/>
        </p:nvSpPr>
        <p:spPr>
          <a:xfrm>
            <a:off x="1136666" y="968521"/>
            <a:ext cx="9918668" cy="2862322"/>
          </a:xfrm>
          <a:prstGeom prst="rect">
            <a:avLst/>
          </a:prstGeom>
          <a:noFill/>
        </p:spPr>
        <p:txBody>
          <a:bodyPr wrap="square" rtlCol="0">
            <a:spAutoFit/>
          </a:bodyPr>
          <a:lstStyle/>
          <a:p>
            <a:pPr marL="285750" indent="-285750">
              <a:buFont typeface="Wingdings" panose="05000000000000000000" pitchFamily="2" charset="2"/>
              <a:buChar char="ü"/>
            </a:pPr>
            <a:r>
              <a:rPr lang="ja-JP" altLang="en-US" sz="2000" dirty="0"/>
              <a:t>転写因子を標的とした</a:t>
            </a:r>
            <a:r>
              <a:rPr lang="en-US" altLang="ja-JP" sz="2000" dirty="0"/>
              <a:t>CRISPR screening</a:t>
            </a:r>
            <a:r>
              <a:rPr lang="ja-JP" altLang="en-US" sz="2000" dirty="0"/>
              <a:t>の結果、</a:t>
            </a:r>
            <a:r>
              <a:rPr lang="en-US" altLang="ja-JP" sz="2000" b="1" dirty="0">
                <a:latin typeface="+mj-lt"/>
              </a:rPr>
              <a:t>EEC cells</a:t>
            </a:r>
            <a:r>
              <a:rPr lang="ja-JP" altLang="en-US" sz="2000" b="1" dirty="0">
                <a:latin typeface="+mj-lt"/>
              </a:rPr>
              <a:t>の分化を負に制御する転写因子の候補のひとつに</a:t>
            </a:r>
            <a:r>
              <a:rPr lang="en-US" altLang="ja-JP" sz="2000" b="1" dirty="0">
                <a:latin typeface="+mj-lt"/>
              </a:rPr>
              <a:t>ZNF800</a:t>
            </a:r>
            <a:r>
              <a:rPr lang="ja-JP" altLang="en-US" sz="2000" b="1" dirty="0">
                <a:latin typeface="+mj-lt"/>
              </a:rPr>
              <a:t>がヒット</a:t>
            </a:r>
            <a:r>
              <a:rPr lang="ja-JP" altLang="en-US" sz="2000" dirty="0">
                <a:latin typeface="+mj-lt"/>
              </a:rPr>
              <a:t>した。</a:t>
            </a:r>
            <a:endParaRPr lang="en-US" altLang="ja-JP" sz="2000" dirty="0">
              <a:latin typeface="+mj-lt"/>
            </a:endParaRPr>
          </a:p>
          <a:p>
            <a:pPr marL="285750" indent="-285750">
              <a:buFont typeface="Wingdings" panose="05000000000000000000" pitchFamily="2" charset="2"/>
              <a:buChar char="ü"/>
            </a:pPr>
            <a:endParaRPr kumimoji="1" lang="en-US" altLang="ja-JP" sz="2000" dirty="0"/>
          </a:p>
          <a:p>
            <a:pPr marL="285750" indent="-285750">
              <a:buFont typeface="Wingdings" panose="05000000000000000000" pitchFamily="2" charset="2"/>
              <a:buChar char="ü"/>
            </a:pPr>
            <a:endParaRPr kumimoji="1" lang="en-US" altLang="ja-JP" sz="2000" dirty="0"/>
          </a:p>
          <a:p>
            <a:pPr marL="285750" indent="-285750">
              <a:buFont typeface="Wingdings" panose="05000000000000000000" pitchFamily="2" charset="2"/>
              <a:buChar char="ü"/>
            </a:pPr>
            <a:r>
              <a:rPr lang="en-US" altLang="ja-JP" sz="2000" b="1" dirty="0">
                <a:latin typeface="+mj-lt"/>
              </a:rPr>
              <a:t>ZNF800</a:t>
            </a:r>
            <a:r>
              <a:rPr lang="ja-JP" altLang="en-US" sz="2000" b="1" dirty="0">
                <a:latin typeface="+mj-lt"/>
              </a:rPr>
              <a:t>のノックアウトにより、</a:t>
            </a:r>
            <a:r>
              <a:rPr lang="en-US" altLang="ja-JP" sz="2000" b="1" dirty="0">
                <a:latin typeface="+mj-lt"/>
              </a:rPr>
              <a:t>EEC cells</a:t>
            </a:r>
            <a:r>
              <a:rPr lang="ja-JP" altLang="en-US" sz="2000" b="1" dirty="0">
                <a:latin typeface="+mj-lt"/>
              </a:rPr>
              <a:t>の</a:t>
            </a:r>
            <a:r>
              <a:rPr lang="en-US" altLang="ja-JP" sz="2000" b="1" dirty="0">
                <a:latin typeface="+mj-lt"/>
              </a:rPr>
              <a:t>population</a:t>
            </a:r>
            <a:r>
              <a:rPr lang="ja-JP" altLang="en-US" sz="2000" b="1" dirty="0">
                <a:latin typeface="+mj-lt"/>
              </a:rPr>
              <a:t>が大幅に上昇</a:t>
            </a:r>
            <a:r>
              <a:rPr lang="ja-JP" altLang="en-US" sz="2000" dirty="0"/>
              <a:t>した。</a:t>
            </a:r>
            <a:endParaRPr lang="en-US" altLang="ja-JP" sz="2000" dirty="0"/>
          </a:p>
          <a:p>
            <a:pPr marL="285750" indent="-285750">
              <a:buFont typeface="Wingdings" panose="05000000000000000000" pitchFamily="2" charset="2"/>
              <a:buChar char="ü"/>
            </a:pPr>
            <a:endParaRPr kumimoji="1" lang="en-US" altLang="ja-JP" sz="2000" dirty="0"/>
          </a:p>
          <a:p>
            <a:pPr marL="285750" indent="-285750">
              <a:buFont typeface="Wingdings" panose="05000000000000000000" pitchFamily="2" charset="2"/>
              <a:buChar char="ü"/>
            </a:pPr>
            <a:endParaRPr kumimoji="1" lang="en-US" altLang="ja-JP" sz="2000" dirty="0"/>
          </a:p>
          <a:p>
            <a:pPr marL="285750" indent="-285750">
              <a:buFont typeface="Wingdings" panose="05000000000000000000" pitchFamily="2" charset="2"/>
              <a:buChar char="ü"/>
            </a:pPr>
            <a:r>
              <a:rPr lang="en-US" altLang="ja-JP" sz="2000" dirty="0"/>
              <a:t>ZNF800</a:t>
            </a:r>
            <a:r>
              <a:rPr lang="ja-JP" altLang="en-US" sz="2000" dirty="0"/>
              <a:t>のノックアウトにより、</a:t>
            </a:r>
            <a:r>
              <a:rPr lang="en-US" altLang="ja-JP" sz="2000" dirty="0"/>
              <a:t>EEC subtype</a:t>
            </a:r>
            <a:r>
              <a:rPr lang="ja-JP" altLang="en-US" sz="2000" dirty="0"/>
              <a:t>の誘導が一律促進されるわけではなく、</a:t>
            </a:r>
            <a:r>
              <a:rPr lang="en-US" altLang="ja-JP" sz="2000" b="1" dirty="0">
                <a:latin typeface="+mj-lt"/>
              </a:rPr>
              <a:t>Enterochromaffin cells</a:t>
            </a:r>
            <a:r>
              <a:rPr lang="ja-JP" altLang="en-US" sz="2000" b="1" dirty="0">
                <a:latin typeface="+mj-lt"/>
              </a:rPr>
              <a:t>に偏った分化を示す。</a:t>
            </a:r>
            <a:endParaRPr kumimoji="1" lang="ja-JP" altLang="en-US" sz="2000" b="1" dirty="0">
              <a:latin typeface="+mj-lt"/>
            </a:endParaRPr>
          </a:p>
        </p:txBody>
      </p:sp>
      <p:pic>
        <p:nvPicPr>
          <p:cNvPr id="4" name="Picture 2" descr="Microscopy image of human gut organoids with and without ZNF800.">
            <a:extLst>
              <a:ext uri="{FF2B5EF4-FFF2-40B4-BE49-F238E27FC236}">
                <a16:creationId xmlns:a16="http://schemas.microsoft.com/office/drawing/2014/main" id="{CCE70498-5A97-B0AE-8654-3F0E7D751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669" y="3830843"/>
            <a:ext cx="2553836" cy="28964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F56B0BD-FCC4-87E3-3C1A-BCB4650D4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71" t="87469"/>
          <a:stretch/>
        </p:blipFill>
        <p:spPr bwMode="auto">
          <a:xfrm>
            <a:off x="5448692" y="5153756"/>
            <a:ext cx="6049835" cy="128769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3D13647-2534-9FA4-31BB-2F0247CA86A4}"/>
              </a:ext>
            </a:extLst>
          </p:cNvPr>
          <p:cNvSpPr txBox="1"/>
          <p:nvPr/>
        </p:nvSpPr>
        <p:spPr>
          <a:xfrm>
            <a:off x="8270059" y="6441448"/>
            <a:ext cx="2193693" cy="369332"/>
          </a:xfrm>
          <a:prstGeom prst="rect">
            <a:avLst/>
          </a:prstGeom>
          <a:noFill/>
        </p:spPr>
        <p:txBody>
          <a:bodyPr wrap="square">
            <a:spAutoFit/>
          </a:bodyPr>
          <a:lstStyle/>
          <a:p>
            <a:r>
              <a:rPr lang="en-US" altLang="ja-JP" sz="1800" dirty="0"/>
              <a:t>Other EEC subtypes</a:t>
            </a:r>
          </a:p>
        </p:txBody>
      </p:sp>
      <p:sp>
        <p:nvSpPr>
          <p:cNvPr id="10" name="テキスト ボックス 9">
            <a:extLst>
              <a:ext uri="{FF2B5EF4-FFF2-40B4-BE49-F238E27FC236}">
                <a16:creationId xmlns:a16="http://schemas.microsoft.com/office/drawing/2014/main" id="{F8F19A4D-1A29-B743-6460-3B5ECCB3422B}"/>
              </a:ext>
            </a:extLst>
          </p:cNvPr>
          <p:cNvSpPr txBox="1"/>
          <p:nvPr/>
        </p:nvSpPr>
        <p:spPr>
          <a:xfrm>
            <a:off x="7560496" y="3955912"/>
            <a:ext cx="1419125" cy="369332"/>
          </a:xfrm>
          <a:prstGeom prst="rect">
            <a:avLst/>
          </a:prstGeom>
          <a:noFill/>
        </p:spPr>
        <p:txBody>
          <a:bodyPr wrap="square">
            <a:spAutoFit/>
          </a:bodyPr>
          <a:lstStyle/>
          <a:p>
            <a:r>
              <a:rPr lang="en-US" altLang="ja-JP" sz="1800" dirty="0"/>
              <a:t>ZNF800-KO</a:t>
            </a:r>
          </a:p>
        </p:txBody>
      </p:sp>
      <p:cxnSp>
        <p:nvCxnSpPr>
          <p:cNvPr id="12" name="直線矢印コネクタ 11">
            <a:extLst>
              <a:ext uri="{FF2B5EF4-FFF2-40B4-BE49-F238E27FC236}">
                <a16:creationId xmlns:a16="http://schemas.microsoft.com/office/drawing/2014/main" id="{EFDE4C35-1B8D-67B8-510E-BB95E6D7EC79}"/>
              </a:ext>
            </a:extLst>
          </p:cNvPr>
          <p:cNvCxnSpPr>
            <a:cxnSpLocks/>
          </p:cNvCxnSpPr>
          <p:nvPr/>
        </p:nvCxnSpPr>
        <p:spPr>
          <a:xfrm flipH="1">
            <a:off x="6938128" y="4366825"/>
            <a:ext cx="918155" cy="619954"/>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32AC122-518B-55AD-22AA-E0BDB3E48CDA}"/>
              </a:ext>
            </a:extLst>
          </p:cNvPr>
          <p:cNvCxnSpPr>
            <a:cxnSpLocks/>
          </p:cNvCxnSpPr>
          <p:nvPr/>
        </p:nvCxnSpPr>
        <p:spPr>
          <a:xfrm>
            <a:off x="8473609" y="4366825"/>
            <a:ext cx="918155" cy="619954"/>
          </a:xfrm>
          <a:prstGeom prst="straightConnector1">
            <a:avLst/>
          </a:prstGeom>
          <a:ln w="1905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0748C5D1-91B7-928B-1B4C-07D76F37D6EE}"/>
              </a:ext>
            </a:extLst>
          </p:cNvPr>
          <p:cNvSpPr txBox="1"/>
          <p:nvPr/>
        </p:nvSpPr>
        <p:spPr>
          <a:xfrm>
            <a:off x="6725668" y="4384727"/>
            <a:ext cx="959519" cy="338554"/>
          </a:xfrm>
          <a:prstGeom prst="rect">
            <a:avLst/>
          </a:prstGeom>
          <a:noFill/>
        </p:spPr>
        <p:txBody>
          <a:bodyPr wrap="square">
            <a:spAutoFit/>
          </a:bodyPr>
          <a:lstStyle/>
          <a:p>
            <a:r>
              <a:rPr lang="en-US" altLang="ja-JP" sz="1600" dirty="0">
                <a:solidFill>
                  <a:schemeClr val="accent2"/>
                </a:solidFill>
                <a:latin typeface="+mj-lt"/>
              </a:rPr>
              <a:t>Biased</a:t>
            </a:r>
          </a:p>
        </p:txBody>
      </p:sp>
    </p:spTree>
    <p:extLst>
      <p:ext uri="{BB962C8B-B14F-4D97-AF65-F5344CB8AC3E}">
        <p14:creationId xmlns:p14="http://schemas.microsoft.com/office/powerpoint/2010/main" val="985181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ans Clevers (@HansClevers) / X">
            <a:extLst>
              <a:ext uri="{FF2B5EF4-FFF2-40B4-BE49-F238E27FC236}">
                <a16:creationId xmlns:a16="http://schemas.microsoft.com/office/drawing/2014/main" id="{187B04F4-E0BB-BAFC-7929-D2E0CCA70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64" y="1403926"/>
            <a:ext cx="3632200" cy="36322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88C9873-6CA4-9135-E130-A4C3100BDB35}"/>
              </a:ext>
            </a:extLst>
          </p:cNvPr>
          <p:cNvSpPr txBox="1"/>
          <p:nvPr/>
        </p:nvSpPr>
        <p:spPr>
          <a:xfrm>
            <a:off x="968159" y="5069286"/>
            <a:ext cx="2337810" cy="400110"/>
          </a:xfrm>
          <a:prstGeom prst="rect">
            <a:avLst/>
          </a:prstGeom>
          <a:noFill/>
        </p:spPr>
        <p:txBody>
          <a:bodyPr wrap="square">
            <a:spAutoFit/>
          </a:bodyPr>
          <a:lstStyle/>
          <a:p>
            <a:pPr algn="ctr"/>
            <a:r>
              <a:rPr lang="en-US" altLang="ja-JP" sz="2000" dirty="0"/>
              <a:t>Dr. Hans Clevers</a:t>
            </a:r>
            <a:endParaRPr lang="ja-JP" altLang="en-US" sz="2000" dirty="0"/>
          </a:p>
        </p:txBody>
      </p:sp>
      <p:sp>
        <p:nvSpPr>
          <p:cNvPr id="3" name="テキスト ボックス 2">
            <a:extLst>
              <a:ext uri="{FF2B5EF4-FFF2-40B4-BE49-F238E27FC236}">
                <a16:creationId xmlns:a16="http://schemas.microsoft.com/office/drawing/2014/main" id="{A48F33CE-A7BB-CA0E-2A97-64EF28741D49}"/>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Dr. Hans Clevers</a:t>
            </a:r>
            <a:endParaRPr lang="ja-JP" altLang="en-US" sz="2800" dirty="0"/>
          </a:p>
        </p:txBody>
      </p:sp>
      <p:sp>
        <p:nvSpPr>
          <p:cNvPr id="4" name="テキスト ボックス 3">
            <a:extLst>
              <a:ext uri="{FF2B5EF4-FFF2-40B4-BE49-F238E27FC236}">
                <a16:creationId xmlns:a16="http://schemas.microsoft.com/office/drawing/2014/main" id="{15737B59-C287-3B22-3E22-D117EEF39FD3}"/>
              </a:ext>
            </a:extLst>
          </p:cNvPr>
          <p:cNvSpPr txBox="1"/>
          <p:nvPr/>
        </p:nvSpPr>
        <p:spPr>
          <a:xfrm>
            <a:off x="4508825" y="1061387"/>
            <a:ext cx="7119757" cy="4573368"/>
          </a:xfrm>
          <a:prstGeom prst="rect">
            <a:avLst/>
          </a:prstGeom>
          <a:noFill/>
        </p:spPr>
        <p:txBody>
          <a:bodyPr wrap="square">
            <a:spAutoFit/>
          </a:bodyPr>
          <a:lstStyle/>
          <a:p>
            <a:pPr marL="342900" indent="-342900">
              <a:lnSpc>
                <a:spcPct val="250000"/>
              </a:lnSpc>
              <a:buFont typeface="Arial" panose="020B0604020202020204" pitchFamily="34" charset="0"/>
              <a:buChar char="•"/>
            </a:pPr>
            <a:r>
              <a:rPr lang="en-US" altLang="ja-JP" sz="2000" b="0" i="0" dirty="0">
                <a:solidFill>
                  <a:srgbClr val="0F1419"/>
                </a:solidFill>
                <a:effectLst/>
                <a:latin typeface="Segoe UI" panose="020B0502040204020203" pitchFamily="34" charset="0"/>
              </a:rPr>
              <a:t>Professor at Utrecht University (@</a:t>
            </a:r>
            <a:r>
              <a:rPr lang="en-US" altLang="ja-JP" sz="2000" dirty="0">
                <a:solidFill>
                  <a:srgbClr val="0F1419"/>
                </a:solidFill>
                <a:latin typeface="Segoe UI" panose="020B0502040204020203" pitchFamily="34" charset="0"/>
              </a:rPr>
              <a:t>Netherlands)</a:t>
            </a:r>
          </a:p>
          <a:p>
            <a:pPr marL="342900" indent="-342900">
              <a:lnSpc>
                <a:spcPct val="250000"/>
              </a:lnSpc>
              <a:buFont typeface="Arial" panose="020B0604020202020204" pitchFamily="34" charset="0"/>
              <a:buChar char="•"/>
            </a:pPr>
            <a:r>
              <a:rPr lang="en-US" altLang="ja-JP" sz="2000" dirty="0"/>
              <a:t> Advisor at Hubrecht Institute and Princess Máxima Center</a:t>
            </a:r>
          </a:p>
          <a:p>
            <a:pPr marL="342900" indent="-342900">
              <a:lnSpc>
                <a:spcPct val="250000"/>
              </a:lnSpc>
              <a:buFont typeface="Arial" panose="020B0604020202020204" pitchFamily="34" charset="0"/>
              <a:buChar char="•"/>
            </a:pPr>
            <a:r>
              <a:rPr lang="ja-JP" altLang="en-US" sz="2000" dirty="0"/>
              <a:t>専門：組織幹細胞とがんにおける</a:t>
            </a:r>
            <a:r>
              <a:rPr lang="en-US" altLang="ja-JP" sz="2000" b="1" dirty="0">
                <a:latin typeface="+mj-lt"/>
              </a:rPr>
              <a:t>Wnt</a:t>
            </a:r>
            <a:r>
              <a:rPr lang="ja-JP" altLang="en-US" sz="2000" b="1" dirty="0">
                <a:latin typeface="+mj-lt"/>
              </a:rPr>
              <a:t>シグナルの役割</a:t>
            </a:r>
            <a:r>
              <a:rPr lang="ja-JP" altLang="en-US" sz="2000" dirty="0"/>
              <a:t>の解明</a:t>
            </a:r>
            <a:endParaRPr lang="en-US" altLang="ja-JP" sz="2000" dirty="0"/>
          </a:p>
          <a:p>
            <a:pPr marL="342900" indent="-342900">
              <a:lnSpc>
                <a:spcPct val="250000"/>
              </a:lnSpc>
              <a:buFont typeface="Arial" panose="020B0604020202020204" pitchFamily="34" charset="0"/>
              <a:buChar char="•"/>
            </a:pPr>
            <a:r>
              <a:rPr lang="en-US" altLang="ja-JP" sz="2000" dirty="0">
                <a:solidFill>
                  <a:schemeClr val="accent2"/>
                </a:solidFill>
                <a:latin typeface="+mj-lt"/>
              </a:rPr>
              <a:t>LGR5</a:t>
            </a:r>
            <a:r>
              <a:rPr lang="en-US" altLang="ja-JP" sz="2000" baseline="30000" dirty="0">
                <a:solidFill>
                  <a:schemeClr val="accent2"/>
                </a:solidFill>
                <a:latin typeface="+mj-lt"/>
              </a:rPr>
              <a:t>+</a:t>
            </a:r>
            <a:r>
              <a:rPr lang="ja-JP" altLang="en-US" sz="2000" b="1" dirty="0">
                <a:solidFill>
                  <a:schemeClr val="accent2"/>
                </a:solidFill>
              </a:rPr>
              <a:t>腸幹細胞の発見　腸管オルガノイド研究の創始者</a:t>
            </a:r>
            <a:endParaRPr lang="en-US" altLang="ja-JP" sz="2000" b="1" dirty="0">
              <a:solidFill>
                <a:schemeClr val="accent2"/>
              </a:solidFill>
            </a:endParaRPr>
          </a:p>
          <a:p>
            <a:pPr marL="342900" indent="-342900">
              <a:lnSpc>
                <a:spcPct val="250000"/>
              </a:lnSpc>
              <a:buFont typeface="Arial" panose="020B0604020202020204" pitchFamily="34" charset="0"/>
              <a:buChar char="•"/>
            </a:pPr>
            <a:r>
              <a:rPr lang="ja-JP" altLang="en-US" sz="2000" dirty="0"/>
              <a:t>著名な出身者：</a:t>
            </a:r>
            <a:r>
              <a:rPr lang="en-US" altLang="ja-JP" sz="2000" dirty="0"/>
              <a:t>Nick Barker, </a:t>
            </a:r>
            <a:r>
              <a:rPr lang="ja-JP" altLang="en-US" sz="2000" dirty="0"/>
              <a:t>佐藤 俊朗 先生</a:t>
            </a:r>
            <a:r>
              <a:rPr lang="en-US" altLang="ja-JP" sz="2000" dirty="0"/>
              <a:t>etc.</a:t>
            </a:r>
          </a:p>
          <a:p>
            <a:pPr marL="342900" indent="-342900">
              <a:lnSpc>
                <a:spcPct val="250000"/>
              </a:lnSpc>
              <a:buFont typeface="Arial" panose="020B0604020202020204" pitchFamily="34" charset="0"/>
              <a:buChar char="•"/>
            </a:pPr>
            <a:r>
              <a:rPr lang="ja-JP" altLang="en-US" sz="2000" dirty="0"/>
              <a:t>総引用回数：</a:t>
            </a:r>
            <a:r>
              <a:rPr lang="en-US" altLang="ja-JP" sz="2000" dirty="0">
                <a:latin typeface="+mj-lt"/>
              </a:rPr>
              <a:t>255,118</a:t>
            </a:r>
            <a:r>
              <a:rPr lang="ja-JP" altLang="en-US" sz="2000" dirty="0"/>
              <a:t>　</a:t>
            </a:r>
            <a:r>
              <a:rPr lang="en-US" altLang="ja-JP" sz="2000" dirty="0"/>
              <a:t>h-index: </a:t>
            </a:r>
            <a:r>
              <a:rPr lang="en-US" altLang="ja-JP" sz="2000" dirty="0">
                <a:latin typeface="+mj-lt"/>
              </a:rPr>
              <a:t>239</a:t>
            </a:r>
            <a:endParaRPr lang="ja-JP" altLang="en-US" sz="2000" dirty="0">
              <a:latin typeface="+mj-lt"/>
            </a:endParaRPr>
          </a:p>
        </p:txBody>
      </p:sp>
      <p:pic>
        <p:nvPicPr>
          <p:cNvPr id="8" name="図 7">
            <a:extLst>
              <a:ext uri="{FF2B5EF4-FFF2-40B4-BE49-F238E27FC236}">
                <a16:creationId xmlns:a16="http://schemas.microsoft.com/office/drawing/2014/main" id="{ED2AB3ED-A0F1-36A2-E4FF-1E737AA0FE93}"/>
              </a:ext>
            </a:extLst>
          </p:cNvPr>
          <p:cNvPicPr>
            <a:picLocks noChangeAspect="1"/>
          </p:cNvPicPr>
          <p:nvPr/>
        </p:nvPicPr>
        <p:blipFill>
          <a:blip r:embed="rId4"/>
          <a:stretch>
            <a:fillRect/>
          </a:stretch>
        </p:blipFill>
        <p:spPr>
          <a:xfrm>
            <a:off x="10028102" y="266730"/>
            <a:ext cx="2163898" cy="770830"/>
          </a:xfrm>
          <a:prstGeom prst="rect">
            <a:avLst/>
          </a:prstGeom>
        </p:spPr>
      </p:pic>
      <p:pic>
        <p:nvPicPr>
          <p:cNvPr id="5134" name="Picture 14" descr="The Utrecht Excellence Scholarships at Utrecht University">
            <a:extLst>
              <a:ext uri="{FF2B5EF4-FFF2-40B4-BE49-F238E27FC236}">
                <a16:creationId xmlns:a16="http://schemas.microsoft.com/office/drawing/2014/main" id="{DEE3D2DB-5833-297D-2496-BCB7A87BBB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50" r="73564" b="47660"/>
          <a:stretch/>
        </p:blipFill>
        <p:spPr bwMode="auto">
          <a:xfrm>
            <a:off x="8639583" y="19454"/>
            <a:ext cx="1609586" cy="138447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DB438983-8347-4C70-E650-6DA014DB015B}"/>
              </a:ext>
            </a:extLst>
          </p:cNvPr>
          <p:cNvSpPr txBox="1"/>
          <p:nvPr/>
        </p:nvSpPr>
        <p:spPr>
          <a:xfrm>
            <a:off x="1882406" y="5952301"/>
            <a:ext cx="8228621" cy="707886"/>
          </a:xfrm>
          <a:prstGeom prst="rect">
            <a:avLst/>
          </a:prstGeom>
          <a:noFill/>
        </p:spPr>
        <p:txBody>
          <a:bodyPr wrap="square">
            <a:spAutoFit/>
          </a:bodyPr>
          <a:lstStyle/>
          <a:p>
            <a:pPr algn="ctr"/>
            <a:r>
              <a:rPr lang="ja-JP" altLang="en-US" sz="2000" dirty="0"/>
              <a:t>オルガノイド研究の第一人者の教室で、どのような実験系や発想のもとで研究がなされているかを勉強したかったから。</a:t>
            </a:r>
          </a:p>
        </p:txBody>
      </p:sp>
      <p:sp>
        <p:nvSpPr>
          <p:cNvPr id="10" name="テキスト ボックス 9">
            <a:extLst>
              <a:ext uri="{FF2B5EF4-FFF2-40B4-BE49-F238E27FC236}">
                <a16:creationId xmlns:a16="http://schemas.microsoft.com/office/drawing/2014/main" id="{454767EE-8F10-5152-8142-D785F615D655}"/>
              </a:ext>
            </a:extLst>
          </p:cNvPr>
          <p:cNvSpPr txBox="1"/>
          <p:nvPr/>
        </p:nvSpPr>
        <p:spPr>
          <a:xfrm>
            <a:off x="53911" y="5952301"/>
            <a:ext cx="1828495" cy="400110"/>
          </a:xfrm>
          <a:prstGeom prst="rect">
            <a:avLst/>
          </a:prstGeom>
          <a:noFill/>
        </p:spPr>
        <p:txBody>
          <a:bodyPr wrap="square">
            <a:spAutoFit/>
          </a:bodyPr>
          <a:lstStyle/>
          <a:p>
            <a:pPr algn="ctr"/>
            <a:r>
              <a:rPr lang="ja-JP" altLang="en-US" sz="2000" dirty="0"/>
              <a:t>選んだ理由：</a:t>
            </a:r>
          </a:p>
        </p:txBody>
      </p:sp>
    </p:spTree>
    <p:extLst>
      <p:ext uri="{BB962C8B-B14F-4D97-AF65-F5344CB8AC3E}">
        <p14:creationId xmlns:p14="http://schemas.microsoft.com/office/powerpoint/2010/main" val="1236196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2B29A7D-BF41-631A-793E-A510E3A71CBA}"/>
              </a:ext>
            </a:extLst>
          </p:cNvPr>
          <p:cNvSpPr txBox="1"/>
          <p:nvPr/>
        </p:nvSpPr>
        <p:spPr>
          <a:xfrm>
            <a:off x="1396234" y="1618394"/>
            <a:ext cx="5521803" cy="584775"/>
          </a:xfrm>
          <a:prstGeom prst="rect">
            <a:avLst/>
          </a:prstGeom>
          <a:solidFill>
            <a:schemeClr val="bg1"/>
          </a:solidFill>
        </p:spPr>
        <p:txBody>
          <a:bodyPr wrap="square">
            <a:spAutoFit/>
          </a:bodyPr>
          <a:lstStyle/>
          <a:p>
            <a:r>
              <a:rPr lang="en-US" altLang="ja-JP" sz="1600" b="1" dirty="0">
                <a:latin typeface="+mj-lt"/>
              </a:rPr>
              <a:t>ZNF800</a:t>
            </a:r>
            <a:r>
              <a:rPr lang="ja-JP" altLang="en-US" sz="1600" b="1" dirty="0"/>
              <a:t>とクロマチンの複合体を免疫沈降</a:t>
            </a:r>
            <a:r>
              <a:rPr lang="ja-JP" altLang="en-US" sz="1600" dirty="0"/>
              <a:t>し、得られた</a:t>
            </a:r>
            <a:r>
              <a:rPr lang="en-US" altLang="ja-JP" sz="1600" dirty="0"/>
              <a:t>DNA</a:t>
            </a:r>
            <a:r>
              <a:rPr lang="ja-JP" altLang="en-US" sz="1600" dirty="0"/>
              <a:t>断片をシーケンスすることで</a:t>
            </a:r>
            <a:r>
              <a:rPr lang="en-US" altLang="ja-JP" sz="1600" dirty="0"/>
              <a:t>ZNF800</a:t>
            </a:r>
            <a:r>
              <a:rPr lang="ja-JP" altLang="en-US" sz="1600" dirty="0"/>
              <a:t>の標的因子を推定する。</a:t>
            </a:r>
          </a:p>
        </p:txBody>
      </p:sp>
      <p:grpSp>
        <p:nvGrpSpPr>
          <p:cNvPr id="8" name="グループ化 7">
            <a:extLst>
              <a:ext uri="{FF2B5EF4-FFF2-40B4-BE49-F238E27FC236}">
                <a16:creationId xmlns:a16="http://schemas.microsoft.com/office/drawing/2014/main" id="{6CBA48A4-78D7-1684-5D87-D28EAAFA30D0}"/>
              </a:ext>
            </a:extLst>
          </p:cNvPr>
          <p:cNvGrpSpPr>
            <a:grpSpLocks noChangeAspect="1"/>
          </p:cNvGrpSpPr>
          <p:nvPr/>
        </p:nvGrpSpPr>
        <p:grpSpPr>
          <a:xfrm>
            <a:off x="159648" y="1646102"/>
            <a:ext cx="6572573" cy="4117389"/>
            <a:chOff x="159648" y="1646102"/>
            <a:chExt cx="6572573" cy="4117389"/>
          </a:xfrm>
        </p:grpSpPr>
        <p:pic>
          <p:nvPicPr>
            <p:cNvPr id="2050" name="Picture 2">
              <a:extLst>
                <a:ext uri="{FF2B5EF4-FFF2-40B4-BE49-F238E27FC236}">
                  <a16:creationId xmlns:a16="http://schemas.microsoft.com/office/drawing/2014/main" id="{20D1493C-A19C-CD2A-6EBF-614558E2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48" y="1646102"/>
              <a:ext cx="6572573" cy="411738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2D697EEF-A76F-8EE2-2630-BBAC9EF4FC0C}"/>
                </a:ext>
              </a:extLst>
            </p:cNvPr>
            <p:cNvSpPr/>
            <p:nvPr/>
          </p:nvSpPr>
          <p:spPr>
            <a:xfrm>
              <a:off x="4727752" y="5431244"/>
              <a:ext cx="1939814" cy="332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EE3F7233-98C8-4C2C-0645-AC54F64DB9E2}"/>
              </a:ext>
            </a:extLst>
          </p:cNvPr>
          <p:cNvSpPr txBox="1"/>
          <p:nvPr/>
        </p:nvSpPr>
        <p:spPr>
          <a:xfrm>
            <a:off x="7108774" y="1372171"/>
            <a:ext cx="4923578" cy="1077218"/>
          </a:xfrm>
          <a:prstGeom prst="rect">
            <a:avLst/>
          </a:prstGeom>
          <a:noFill/>
        </p:spPr>
        <p:txBody>
          <a:bodyPr wrap="square">
            <a:spAutoFit/>
          </a:bodyPr>
          <a:lstStyle/>
          <a:p>
            <a:pPr marL="285750" indent="-285750">
              <a:buFont typeface="Arial" panose="020B0604020202020204" pitchFamily="34" charset="0"/>
              <a:buChar char="•"/>
            </a:pPr>
            <a:r>
              <a:rPr lang="en-US" altLang="ja-JP" sz="1600" dirty="0"/>
              <a:t>WT</a:t>
            </a:r>
            <a:r>
              <a:rPr lang="ja-JP" altLang="en-US" sz="1600" dirty="0"/>
              <a:t>オルガノイドを</a:t>
            </a:r>
            <a:r>
              <a:rPr lang="en-US" altLang="ja-JP" sz="1600" b="1" dirty="0">
                <a:latin typeface="+mj-lt"/>
              </a:rPr>
              <a:t>ZNF800</a:t>
            </a:r>
            <a:r>
              <a:rPr lang="ja-JP" altLang="en-US" sz="1600" b="1" dirty="0"/>
              <a:t>抗体</a:t>
            </a:r>
            <a:r>
              <a:rPr lang="ja-JP" altLang="en-US" sz="1600" dirty="0"/>
              <a:t>を用いて</a:t>
            </a:r>
            <a:r>
              <a:rPr lang="en-US" altLang="ja-JP" sz="1600" dirty="0"/>
              <a:t>ChIP-seq</a:t>
            </a:r>
          </a:p>
          <a:p>
            <a:pPr marL="285750" indent="-285750">
              <a:buFont typeface="Arial" panose="020B0604020202020204" pitchFamily="34" charset="0"/>
              <a:buChar char="•"/>
            </a:pPr>
            <a:endParaRPr lang="en-US" altLang="ja-JP" sz="1600" dirty="0"/>
          </a:p>
          <a:p>
            <a:pPr marL="285750" indent="-285750">
              <a:buFont typeface="Arial" panose="020B0604020202020204" pitchFamily="34" charset="0"/>
              <a:buChar char="•"/>
            </a:pPr>
            <a:r>
              <a:rPr lang="en-US" altLang="ja-JP" sz="1600" dirty="0"/>
              <a:t>ZNF800</a:t>
            </a:r>
            <a:r>
              <a:rPr lang="en-US" altLang="ja-JP" sz="1600" baseline="30000" dirty="0"/>
              <a:t>-/-</a:t>
            </a:r>
            <a:r>
              <a:rPr lang="ja-JP" altLang="en-US" sz="1600" dirty="0"/>
              <a:t>オルガノイドに</a:t>
            </a:r>
            <a:r>
              <a:rPr lang="en-US" altLang="ja-JP" sz="1600" dirty="0"/>
              <a:t>3xFLAG-ZNF800</a:t>
            </a:r>
            <a:r>
              <a:rPr lang="ja-JP" altLang="en-US" sz="1600" dirty="0"/>
              <a:t>を過剰発現させ、</a:t>
            </a:r>
            <a:r>
              <a:rPr lang="en-US" altLang="ja-JP" sz="1600" b="1" dirty="0">
                <a:latin typeface="+mj-lt"/>
              </a:rPr>
              <a:t> FLAG</a:t>
            </a:r>
            <a:r>
              <a:rPr lang="ja-JP" altLang="en-US" sz="1600" b="1" dirty="0"/>
              <a:t>抗体</a:t>
            </a:r>
            <a:r>
              <a:rPr lang="ja-JP" altLang="en-US" sz="1600" dirty="0"/>
              <a:t>を用いて</a:t>
            </a:r>
            <a:r>
              <a:rPr lang="en-US" altLang="ja-JP" sz="1600" dirty="0"/>
              <a:t>ChIP-seq</a:t>
            </a:r>
            <a:endParaRPr lang="ja-JP" altLang="en-US" sz="1600" dirty="0"/>
          </a:p>
        </p:txBody>
      </p:sp>
      <p:grpSp>
        <p:nvGrpSpPr>
          <p:cNvPr id="10" name="グループ化 9">
            <a:extLst>
              <a:ext uri="{FF2B5EF4-FFF2-40B4-BE49-F238E27FC236}">
                <a16:creationId xmlns:a16="http://schemas.microsoft.com/office/drawing/2014/main" id="{C59A7469-21D1-19C1-EDDB-12B1E9E85F8E}"/>
              </a:ext>
            </a:extLst>
          </p:cNvPr>
          <p:cNvGrpSpPr>
            <a:grpSpLocks noChangeAspect="1"/>
          </p:cNvGrpSpPr>
          <p:nvPr/>
        </p:nvGrpSpPr>
        <p:grpSpPr>
          <a:xfrm>
            <a:off x="7869085" y="2595113"/>
            <a:ext cx="3402956" cy="3412722"/>
            <a:chOff x="7989732" y="2639348"/>
            <a:chExt cx="3402956" cy="3412722"/>
          </a:xfrm>
        </p:grpSpPr>
        <p:pic>
          <p:nvPicPr>
            <p:cNvPr id="1026" name="Picture 2">
              <a:extLst>
                <a:ext uri="{FF2B5EF4-FFF2-40B4-BE49-F238E27FC236}">
                  <a16:creationId xmlns:a16="http://schemas.microsoft.com/office/drawing/2014/main" id="{4DC884D7-6284-FF31-9E47-7C86BDF04D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77" t="36979" r="42927" b="43839"/>
            <a:stretch/>
          </p:blipFill>
          <p:spPr bwMode="auto">
            <a:xfrm>
              <a:off x="7989732" y="2639348"/>
              <a:ext cx="3402956" cy="3412722"/>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6BFCEA3E-CCED-498E-47FA-24B36CFFEEE8}"/>
                </a:ext>
              </a:extLst>
            </p:cNvPr>
            <p:cNvSpPr/>
            <p:nvPr/>
          </p:nvSpPr>
          <p:spPr>
            <a:xfrm>
              <a:off x="7989732" y="2657821"/>
              <a:ext cx="368366" cy="332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0BC8C784-B1FA-C582-19BF-AEC8482E4C73}"/>
              </a:ext>
            </a:extLst>
          </p:cNvPr>
          <p:cNvSpPr txBox="1"/>
          <p:nvPr/>
        </p:nvSpPr>
        <p:spPr>
          <a:xfrm>
            <a:off x="7259031" y="5968893"/>
            <a:ext cx="4623064" cy="369332"/>
          </a:xfrm>
          <a:prstGeom prst="rect">
            <a:avLst/>
          </a:prstGeom>
          <a:noFill/>
        </p:spPr>
        <p:txBody>
          <a:bodyPr wrap="square">
            <a:spAutoFit/>
          </a:bodyPr>
          <a:lstStyle/>
          <a:p>
            <a:r>
              <a:rPr lang="en-US" altLang="ja-JP" sz="1800" dirty="0"/>
              <a:t>ZNF800</a:t>
            </a:r>
            <a:r>
              <a:rPr lang="ja-JP" altLang="en-US" sz="1800" dirty="0"/>
              <a:t>と相互作用しうる</a:t>
            </a:r>
            <a:r>
              <a:rPr lang="en-US" altLang="ja-JP" sz="1800" b="1" dirty="0">
                <a:latin typeface="+mj-lt"/>
              </a:rPr>
              <a:t>3,625</a:t>
            </a:r>
            <a:r>
              <a:rPr lang="ja-JP" altLang="en-US" sz="1800" b="1" dirty="0"/>
              <a:t>遺伝子</a:t>
            </a:r>
            <a:r>
              <a:rPr lang="ja-JP" altLang="en-US" sz="1800" dirty="0"/>
              <a:t>がヒット</a:t>
            </a:r>
            <a:endParaRPr lang="en-US" altLang="ja-JP" sz="1800" dirty="0"/>
          </a:p>
        </p:txBody>
      </p:sp>
      <p:sp>
        <p:nvSpPr>
          <p:cNvPr id="13" name="テキスト ボックス 12">
            <a:extLst>
              <a:ext uri="{FF2B5EF4-FFF2-40B4-BE49-F238E27FC236}">
                <a16:creationId xmlns:a16="http://schemas.microsoft.com/office/drawing/2014/main" id="{CC3445FE-029D-E25E-A667-EA77A42A7D61}"/>
              </a:ext>
            </a:extLst>
          </p:cNvPr>
          <p:cNvSpPr txBox="1"/>
          <p:nvPr/>
        </p:nvSpPr>
        <p:spPr>
          <a:xfrm>
            <a:off x="1396234" y="1618393"/>
            <a:ext cx="5604334" cy="584775"/>
          </a:xfrm>
          <a:prstGeom prst="rect">
            <a:avLst/>
          </a:prstGeom>
          <a:solidFill>
            <a:schemeClr val="bg1"/>
          </a:solidFill>
        </p:spPr>
        <p:txBody>
          <a:bodyPr wrap="square">
            <a:spAutoFit/>
          </a:bodyPr>
          <a:lstStyle/>
          <a:p>
            <a:r>
              <a:rPr lang="en-US" altLang="ja-JP" sz="1600" dirty="0"/>
              <a:t>ZNF800</a:t>
            </a:r>
            <a:r>
              <a:rPr lang="ja-JP" altLang="en-US" sz="1600" dirty="0"/>
              <a:t>とクロマチンの複合体を抗体で免疫沈降し、得られた</a:t>
            </a:r>
            <a:r>
              <a:rPr lang="en-US" altLang="ja-JP" sz="1600" dirty="0"/>
              <a:t>DNA</a:t>
            </a:r>
            <a:r>
              <a:rPr lang="ja-JP" altLang="en-US" sz="1600" dirty="0"/>
              <a:t>断片をシーケンスすることで、</a:t>
            </a:r>
            <a:r>
              <a:rPr lang="en-US" altLang="ja-JP" sz="1600" dirty="0"/>
              <a:t>ZNF800</a:t>
            </a:r>
            <a:r>
              <a:rPr lang="ja-JP" altLang="en-US" sz="1600" dirty="0"/>
              <a:t>の標的遺伝子を推定する。</a:t>
            </a:r>
          </a:p>
        </p:txBody>
      </p:sp>
      <p:sp>
        <p:nvSpPr>
          <p:cNvPr id="3" name="テキスト ボックス 2">
            <a:extLst>
              <a:ext uri="{FF2B5EF4-FFF2-40B4-BE49-F238E27FC236}">
                <a16:creationId xmlns:a16="http://schemas.microsoft.com/office/drawing/2014/main" id="{30F6F5F5-21A6-FDC3-6717-A9E40D2C451F}"/>
              </a:ext>
            </a:extLst>
          </p:cNvPr>
          <p:cNvSpPr txBox="1"/>
          <p:nvPr/>
        </p:nvSpPr>
        <p:spPr>
          <a:xfrm>
            <a:off x="2386201" y="216670"/>
            <a:ext cx="7419598" cy="523220"/>
          </a:xfrm>
          <a:prstGeom prst="rect">
            <a:avLst/>
          </a:prstGeom>
          <a:noFill/>
        </p:spPr>
        <p:txBody>
          <a:bodyPr wrap="square">
            <a:spAutoFit/>
          </a:bodyPr>
          <a:lstStyle/>
          <a:p>
            <a:pPr algn="ctr"/>
            <a:r>
              <a:rPr lang="en-US" altLang="ja-JP" sz="2800" dirty="0"/>
              <a:t>ZNF800</a:t>
            </a:r>
            <a:r>
              <a:rPr lang="ja-JP" altLang="en-US" sz="2800" dirty="0"/>
              <a:t>の標的遺伝子の探索</a:t>
            </a:r>
          </a:p>
        </p:txBody>
      </p:sp>
    </p:spTree>
    <p:extLst>
      <p:ext uri="{BB962C8B-B14F-4D97-AF65-F5344CB8AC3E}">
        <p14:creationId xmlns:p14="http://schemas.microsoft.com/office/powerpoint/2010/main" val="3927785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8C64DBC4-9B86-EE66-87C3-29038C5F80F7}"/>
              </a:ext>
            </a:extLst>
          </p:cNvPr>
          <p:cNvGrpSpPr>
            <a:grpSpLocks noChangeAspect="1"/>
          </p:cNvGrpSpPr>
          <p:nvPr/>
        </p:nvGrpSpPr>
        <p:grpSpPr>
          <a:xfrm>
            <a:off x="2920079" y="730334"/>
            <a:ext cx="6351841" cy="4946566"/>
            <a:chOff x="2716284" y="797009"/>
            <a:chExt cx="6759432" cy="5263982"/>
          </a:xfrm>
        </p:grpSpPr>
        <p:pic>
          <p:nvPicPr>
            <p:cNvPr id="4" name="図 3">
              <a:extLst>
                <a:ext uri="{FF2B5EF4-FFF2-40B4-BE49-F238E27FC236}">
                  <a16:creationId xmlns:a16="http://schemas.microsoft.com/office/drawing/2014/main" id="{55B3C5D4-3553-157C-0CAE-5E8FB5779524}"/>
                </a:ext>
              </a:extLst>
            </p:cNvPr>
            <p:cNvPicPr>
              <a:picLocks noChangeAspect="1"/>
            </p:cNvPicPr>
            <p:nvPr/>
          </p:nvPicPr>
          <p:blipFill>
            <a:blip r:embed="rId3"/>
            <a:stretch>
              <a:fillRect/>
            </a:stretch>
          </p:blipFill>
          <p:spPr>
            <a:xfrm>
              <a:off x="2716284" y="797009"/>
              <a:ext cx="6759432" cy="5263982"/>
            </a:xfrm>
            <a:prstGeom prst="rect">
              <a:avLst/>
            </a:prstGeom>
          </p:spPr>
        </p:pic>
        <p:sp>
          <p:nvSpPr>
            <p:cNvPr id="6" name="正方形/長方形 5">
              <a:extLst>
                <a:ext uri="{FF2B5EF4-FFF2-40B4-BE49-F238E27FC236}">
                  <a16:creationId xmlns:a16="http://schemas.microsoft.com/office/drawing/2014/main" id="{02C0F3B6-D160-E470-43B3-3F2F452A8D09}"/>
                </a:ext>
              </a:extLst>
            </p:cNvPr>
            <p:cNvSpPr/>
            <p:nvPr/>
          </p:nvSpPr>
          <p:spPr>
            <a:xfrm>
              <a:off x="2807855" y="797010"/>
              <a:ext cx="425110" cy="361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12E7124D-18F5-FA35-554F-89776E7BCE4F}"/>
              </a:ext>
            </a:extLst>
          </p:cNvPr>
          <p:cNvSpPr txBox="1"/>
          <p:nvPr/>
        </p:nvSpPr>
        <p:spPr>
          <a:xfrm>
            <a:off x="1217450" y="5739358"/>
            <a:ext cx="9757098" cy="956993"/>
          </a:xfrm>
          <a:prstGeom prst="rect">
            <a:avLst/>
          </a:prstGeom>
          <a:noFill/>
        </p:spPr>
        <p:txBody>
          <a:bodyPr wrap="square">
            <a:spAutoFit/>
          </a:bodyPr>
          <a:lstStyle/>
          <a:p>
            <a:pPr algn="ctr">
              <a:lnSpc>
                <a:spcPct val="150000"/>
              </a:lnSpc>
            </a:pPr>
            <a:r>
              <a:rPr lang="en-US" altLang="ja-JP" sz="2000" dirty="0"/>
              <a:t>ChIP-seq</a:t>
            </a:r>
            <a:r>
              <a:rPr lang="ja-JP" altLang="en-US" sz="2000" dirty="0"/>
              <a:t>でヒットした遺伝子のうち、</a:t>
            </a:r>
            <a:r>
              <a:rPr lang="en-US" altLang="ja-JP" sz="2000" b="1" dirty="0">
                <a:latin typeface="+mj-lt"/>
              </a:rPr>
              <a:t>461</a:t>
            </a:r>
            <a:r>
              <a:rPr lang="ja-JP" altLang="en-US" sz="2000" b="1" dirty="0">
                <a:latin typeface="+mj-lt"/>
              </a:rPr>
              <a:t>遺伝子は</a:t>
            </a:r>
            <a:r>
              <a:rPr lang="en-US" altLang="ja-JP" sz="2000" b="1" dirty="0">
                <a:latin typeface="+mj-lt"/>
              </a:rPr>
              <a:t>ZNF800</a:t>
            </a:r>
            <a:r>
              <a:rPr lang="ja-JP" altLang="en-US" sz="2000" b="1" dirty="0">
                <a:latin typeface="+mj-lt"/>
              </a:rPr>
              <a:t>ノックアウトにより発現が上昇</a:t>
            </a:r>
            <a:r>
              <a:rPr lang="ja-JP" altLang="en-US" sz="2000" dirty="0"/>
              <a:t>した。発現低下が見られたのは</a:t>
            </a:r>
            <a:r>
              <a:rPr lang="en-US" altLang="ja-JP" sz="2000" dirty="0"/>
              <a:t>59</a:t>
            </a:r>
            <a:r>
              <a:rPr lang="ja-JP" altLang="en-US" sz="2000" dirty="0"/>
              <a:t>遺伝子のみであり、</a:t>
            </a:r>
            <a:r>
              <a:rPr lang="en-US" altLang="ja-JP" sz="2000" b="1" dirty="0">
                <a:latin typeface="+mj-lt"/>
              </a:rPr>
              <a:t>ZNF800</a:t>
            </a:r>
            <a:r>
              <a:rPr lang="ja-JP" altLang="en-US" sz="2000" b="1" dirty="0">
                <a:latin typeface="+mj-lt"/>
              </a:rPr>
              <a:t>がリプレッサーであることが示唆</a:t>
            </a:r>
            <a:r>
              <a:rPr lang="ja-JP" altLang="en-US" sz="2000" dirty="0"/>
              <a:t>された。</a:t>
            </a:r>
          </a:p>
        </p:txBody>
      </p:sp>
      <p:sp>
        <p:nvSpPr>
          <p:cNvPr id="9" name="テキスト ボックス 8">
            <a:extLst>
              <a:ext uri="{FF2B5EF4-FFF2-40B4-BE49-F238E27FC236}">
                <a16:creationId xmlns:a16="http://schemas.microsoft.com/office/drawing/2014/main" id="{5F20DB89-1166-523E-D6F8-ED805FA5ACCC}"/>
              </a:ext>
            </a:extLst>
          </p:cNvPr>
          <p:cNvSpPr txBox="1"/>
          <p:nvPr/>
        </p:nvSpPr>
        <p:spPr>
          <a:xfrm>
            <a:off x="486055" y="1168607"/>
            <a:ext cx="2434024" cy="400110"/>
          </a:xfrm>
          <a:prstGeom prst="rect">
            <a:avLst/>
          </a:prstGeom>
          <a:noFill/>
        </p:spPr>
        <p:txBody>
          <a:bodyPr wrap="square">
            <a:spAutoFit/>
          </a:bodyPr>
          <a:lstStyle/>
          <a:p>
            <a:r>
              <a:rPr lang="en-US" altLang="ja-JP" sz="2000" dirty="0"/>
              <a:t>ZNF800</a:t>
            </a:r>
            <a:r>
              <a:rPr lang="ja-JP" altLang="en-US" sz="2000" dirty="0"/>
              <a:t>結合遺伝子</a:t>
            </a:r>
            <a:endParaRPr lang="en-US" altLang="ja-JP" sz="2000" dirty="0"/>
          </a:p>
        </p:txBody>
      </p:sp>
      <p:cxnSp>
        <p:nvCxnSpPr>
          <p:cNvPr id="11" name="直線コネクタ 10">
            <a:extLst>
              <a:ext uri="{FF2B5EF4-FFF2-40B4-BE49-F238E27FC236}">
                <a16:creationId xmlns:a16="http://schemas.microsoft.com/office/drawing/2014/main" id="{C7AB8CB1-37FE-5AFF-2088-6980176909ED}"/>
              </a:ext>
            </a:extLst>
          </p:cNvPr>
          <p:cNvCxnSpPr>
            <a:cxnSpLocks/>
          </p:cNvCxnSpPr>
          <p:nvPr/>
        </p:nvCxnSpPr>
        <p:spPr>
          <a:xfrm flipH="1" flipV="1">
            <a:off x="2633807" y="1568718"/>
            <a:ext cx="1576243" cy="679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C00D122-7CE5-7B66-E5A2-B16B8ACBC605}"/>
              </a:ext>
            </a:extLst>
          </p:cNvPr>
          <p:cNvCxnSpPr>
            <a:cxnSpLocks/>
          </p:cNvCxnSpPr>
          <p:nvPr/>
        </p:nvCxnSpPr>
        <p:spPr>
          <a:xfrm flipV="1">
            <a:off x="9271920" y="1292108"/>
            <a:ext cx="0" cy="1911509"/>
          </a:xfrm>
          <a:prstGeom prst="line">
            <a:avLst/>
          </a:prstGeom>
          <a:ln w="254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420BC0E2-CBD2-1D8E-0DB1-00018391E035}"/>
              </a:ext>
            </a:extLst>
          </p:cNvPr>
          <p:cNvCxnSpPr>
            <a:cxnSpLocks/>
          </p:cNvCxnSpPr>
          <p:nvPr/>
        </p:nvCxnSpPr>
        <p:spPr>
          <a:xfrm>
            <a:off x="9271920" y="3349470"/>
            <a:ext cx="0" cy="1911509"/>
          </a:xfrm>
          <a:prstGeom prst="line">
            <a:avLst/>
          </a:prstGeom>
          <a:ln w="254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9C36BB2-37E0-9362-3F42-6FF17683A49C}"/>
              </a:ext>
            </a:extLst>
          </p:cNvPr>
          <p:cNvSpPr txBox="1"/>
          <p:nvPr/>
        </p:nvSpPr>
        <p:spPr>
          <a:xfrm>
            <a:off x="9280778" y="1924696"/>
            <a:ext cx="2290908" cy="646331"/>
          </a:xfrm>
          <a:prstGeom prst="rect">
            <a:avLst/>
          </a:prstGeom>
          <a:noFill/>
        </p:spPr>
        <p:txBody>
          <a:bodyPr wrap="square">
            <a:spAutoFit/>
          </a:bodyPr>
          <a:lstStyle/>
          <a:p>
            <a:pPr algn="ctr"/>
            <a:r>
              <a:rPr lang="en-US" altLang="ja-JP" sz="1800" dirty="0">
                <a:solidFill>
                  <a:schemeClr val="accent2"/>
                </a:solidFill>
              </a:rPr>
              <a:t>ZNF800</a:t>
            </a:r>
            <a:r>
              <a:rPr lang="ja-JP" altLang="en-US" sz="1800" dirty="0">
                <a:solidFill>
                  <a:schemeClr val="accent2"/>
                </a:solidFill>
              </a:rPr>
              <a:t>ノックアウト</a:t>
            </a:r>
            <a:endParaRPr lang="en-US" altLang="ja-JP" sz="1800" dirty="0">
              <a:solidFill>
                <a:schemeClr val="accent2"/>
              </a:solidFill>
            </a:endParaRPr>
          </a:p>
          <a:p>
            <a:pPr algn="ctr"/>
            <a:r>
              <a:rPr lang="ja-JP" altLang="en-US" sz="1800" dirty="0">
                <a:solidFill>
                  <a:schemeClr val="accent2"/>
                </a:solidFill>
              </a:rPr>
              <a:t>による</a:t>
            </a:r>
            <a:r>
              <a:rPr lang="ja-JP" altLang="en-US" sz="1800" b="1" dirty="0">
                <a:solidFill>
                  <a:schemeClr val="accent2"/>
                </a:solidFill>
              </a:rPr>
              <a:t>発現上昇</a:t>
            </a:r>
            <a:endParaRPr lang="ja-JP" altLang="en-US" b="1" dirty="0">
              <a:solidFill>
                <a:schemeClr val="accent2"/>
              </a:solidFill>
            </a:endParaRPr>
          </a:p>
        </p:txBody>
      </p:sp>
      <p:sp>
        <p:nvSpPr>
          <p:cNvPr id="19" name="テキスト ボックス 18">
            <a:extLst>
              <a:ext uri="{FF2B5EF4-FFF2-40B4-BE49-F238E27FC236}">
                <a16:creationId xmlns:a16="http://schemas.microsoft.com/office/drawing/2014/main" id="{F0819F3E-6298-3BF9-36C9-D4E87C79DF77}"/>
              </a:ext>
            </a:extLst>
          </p:cNvPr>
          <p:cNvSpPr txBox="1"/>
          <p:nvPr/>
        </p:nvSpPr>
        <p:spPr>
          <a:xfrm>
            <a:off x="9280778" y="3832027"/>
            <a:ext cx="2290908" cy="646331"/>
          </a:xfrm>
          <a:prstGeom prst="rect">
            <a:avLst/>
          </a:prstGeom>
          <a:noFill/>
        </p:spPr>
        <p:txBody>
          <a:bodyPr wrap="square">
            <a:spAutoFit/>
          </a:bodyPr>
          <a:lstStyle/>
          <a:p>
            <a:pPr algn="ctr"/>
            <a:r>
              <a:rPr lang="en-US" altLang="ja-JP" sz="1800" dirty="0">
                <a:solidFill>
                  <a:schemeClr val="accent1"/>
                </a:solidFill>
              </a:rPr>
              <a:t>ZNF800</a:t>
            </a:r>
            <a:r>
              <a:rPr lang="ja-JP" altLang="en-US" sz="1800" dirty="0">
                <a:solidFill>
                  <a:schemeClr val="accent1"/>
                </a:solidFill>
              </a:rPr>
              <a:t>ノックアウト</a:t>
            </a:r>
            <a:endParaRPr lang="en-US" altLang="ja-JP" sz="1800" dirty="0">
              <a:solidFill>
                <a:schemeClr val="accent1"/>
              </a:solidFill>
            </a:endParaRPr>
          </a:p>
          <a:p>
            <a:pPr algn="ctr"/>
            <a:r>
              <a:rPr lang="ja-JP" altLang="en-US" sz="1800" dirty="0">
                <a:solidFill>
                  <a:schemeClr val="accent1"/>
                </a:solidFill>
              </a:rPr>
              <a:t>による</a:t>
            </a:r>
            <a:r>
              <a:rPr lang="ja-JP" altLang="en-US" sz="1800" b="1" dirty="0">
                <a:solidFill>
                  <a:schemeClr val="accent1"/>
                </a:solidFill>
              </a:rPr>
              <a:t>発現低下</a:t>
            </a:r>
            <a:endParaRPr lang="ja-JP" altLang="en-US" b="1" dirty="0">
              <a:solidFill>
                <a:schemeClr val="accent1"/>
              </a:solidFill>
            </a:endParaRPr>
          </a:p>
        </p:txBody>
      </p:sp>
      <p:sp>
        <p:nvSpPr>
          <p:cNvPr id="2" name="テキスト ボックス 1">
            <a:extLst>
              <a:ext uri="{FF2B5EF4-FFF2-40B4-BE49-F238E27FC236}">
                <a16:creationId xmlns:a16="http://schemas.microsoft.com/office/drawing/2014/main" id="{6744F4AC-708E-D242-2661-8E6E0739E8ED}"/>
              </a:ext>
            </a:extLst>
          </p:cNvPr>
          <p:cNvSpPr txBox="1"/>
          <p:nvPr/>
        </p:nvSpPr>
        <p:spPr>
          <a:xfrm>
            <a:off x="2386201" y="216670"/>
            <a:ext cx="7419598" cy="523220"/>
          </a:xfrm>
          <a:prstGeom prst="rect">
            <a:avLst/>
          </a:prstGeom>
          <a:noFill/>
        </p:spPr>
        <p:txBody>
          <a:bodyPr wrap="square">
            <a:spAutoFit/>
          </a:bodyPr>
          <a:lstStyle/>
          <a:p>
            <a:pPr algn="ctr"/>
            <a:r>
              <a:rPr lang="en-US" altLang="ja-JP" sz="2800" dirty="0"/>
              <a:t>ZNF800</a:t>
            </a:r>
            <a:r>
              <a:rPr lang="ja-JP" altLang="en-US" sz="2800" dirty="0"/>
              <a:t>は転写抑制因子である</a:t>
            </a:r>
          </a:p>
        </p:txBody>
      </p:sp>
    </p:spTree>
    <p:extLst>
      <p:ext uri="{BB962C8B-B14F-4D97-AF65-F5344CB8AC3E}">
        <p14:creationId xmlns:p14="http://schemas.microsoft.com/office/powerpoint/2010/main" val="155132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8FBCC3C8-3830-794C-FD3F-A95CDA761525}"/>
              </a:ext>
            </a:extLst>
          </p:cNvPr>
          <p:cNvGrpSpPr>
            <a:grpSpLocks noChangeAspect="1"/>
          </p:cNvGrpSpPr>
          <p:nvPr/>
        </p:nvGrpSpPr>
        <p:grpSpPr>
          <a:xfrm>
            <a:off x="1203366" y="1573026"/>
            <a:ext cx="9785267" cy="4829175"/>
            <a:chOff x="1153960" y="1014412"/>
            <a:chExt cx="9785267" cy="4829175"/>
          </a:xfrm>
        </p:grpSpPr>
        <p:pic>
          <p:nvPicPr>
            <p:cNvPr id="1026" name="Picture 2">
              <a:extLst>
                <a:ext uri="{FF2B5EF4-FFF2-40B4-BE49-F238E27FC236}">
                  <a16:creationId xmlns:a16="http://schemas.microsoft.com/office/drawing/2014/main" id="{4DC884D7-6284-FF31-9E47-7C86BDF04D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250"/>
            <a:stretch/>
          </p:blipFill>
          <p:spPr bwMode="auto">
            <a:xfrm>
              <a:off x="1252772" y="1014412"/>
              <a:ext cx="9686455" cy="482917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DCB504BC-0001-4052-588C-24585D1A1E94}"/>
                </a:ext>
              </a:extLst>
            </p:cNvPr>
            <p:cNvSpPr/>
            <p:nvPr/>
          </p:nvSpPr>
          <p:spPr>
            <a:xfrm>
              <a:off x="1153960" y="1222936"/>
              <a:ext cx="368366" cy="332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正方形/長方形 4">
            <a:extLst>
              <a:ext uri="{FF2B5EF4-FFF2-40B4-BE49-F238E27FC236}">
                <a16:creationId xmlns:a16="http://schemas.microsoft.com/office/drawing/2014/main" id="{24319C5E-FF95-1DEE-C95C-3F1D4FD161F6}"/>
              </a:ext>
            </a:extLst>
          </p:cNvPr>
          <p:cNvSpPr/>
          <p:nvPr/>
        </p:nvSpPr>
        <p:spPr>
          <a:xfrm>
            <a:off x="1571732" y="2104272"/>
            <a:ext cx="1123843" cy="218049"/>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887D6DC-23D7-FB96-AF79-CC2E818E73F6}"/>
              </a:ext>
            </a:extLst>
          </p:cNvPr>
          <p:cNvSpPr/>
          <p:nvPr/>
        </p:nvSpPr>
        <p:spPr>
          <a:xfrm>
            <a:off x="1759575" y="2784510"/>
            <a:ext cx="936000" cy="218049"/>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6177F1D-4D82-4722-B7FC-777998769BB9}"/>
              </a:ext>
            </a:extLst>
          </p:cNvPr>
          <p:cNvSpPr txBox="1"/>
          <p:nvPr/>
        </p:nvSpPr>
        <p:spPr>
          <a:xfrm>
            <a:off x="2924455" y="1036618"/>
            <a:ext cx="1085677" cy="400110"/>
          </a:xfrm>
          <a:prstGeom prst="rect">
            <a:avLst/>
          </a:prstGeom>
          <a:noFill/>
        </p:spPr>
        <p:txBody>
          <a:bodyPr wrap="square">
            <a:spAutoFit/>
          </a:bodyPr>
          <a:lstStyle/>
          <a:p>
            <a:pPr algn="ctr"/>
            <a:r>
              <a:rPr lang="en-US" altLang="ja-JP" sz="2000" dirty="0"/>
              <a:t>INSM1</a:t>
            </a:r>
          </a:p>
        </p:txBody>
      </p:sp>
      <p:sp>
        <p:nvSpPr>
          <p:cNvPr id="8" name="テキスト ボックス 7">
            <a:extLst>
              <a:ext uri="{FF2B5EF4-FFF2-40B4-BE49-F238E27FC236}">
                <a16:creationId xmlns:a16="http://schemas.microsoft.com/office/drawing/2014/main" id="{C8CCA5F0-1D6A-0296-22FA-760AD016EA65}"/>
              </a:ext>
            </a:extLst>
          </p:cNvPr>
          <p:cNvSpPr txBox="1"/>
          <p:nvPr/>
        </p:nvSpPr>
        <p:spPr>
          <a:xfrm>
            <a:off x="4419880" y="1036618"/>
            <a:ext cx="1085677" cy="400110"/>
          </a:xfrm>
          <a:prstGeom prst="rect">
            <a:avLst/>
          </a:prstGeom>
          <a:noFill/>
        </p:spPr>
        <p:txBody>
          <a:bodyPr wrap="square">
            <a:spAutoFit/>
          </a:bodyPr>
          <a:lstStyle/>
          <a:p>
            <a:pPr algn="ctr"/>
            <a:r>
              <a:rPr lang="en-US" altLang="ja-JP" sz="2000" dirty="0"/>
              <a:t>PAX4</a:t>
            </a:r>
          </a:p>
        </p:txBody>
      </p:sp>
      <p:sp>
        <p:nvSpPr>
          <p:cNvPr id="9" name="テキスト ボックス 8">
            <a:extLst>
              <a:ext uri="{FF2B5EF4-FFF2-40B4-BE49-F238E27FC236}">
                <a16:creationId xmlns:a16="http://schemas.microsoft.com/office/drawing/2014/main" id="{100DAB52-2552-361A-7192-EF47BC8B11DA}"/>
              </a:ext>
            </a:extLst>
          </p:cNvPr>
          <p:cNvSpPr txBox="1"/>
          <p:nvPr/>
        </p:nvSpPr>
        <p:spPr>
          <a:xfrm>
            <a:off x="6058075" y="1036618"/>
            <a:ext cx="1362182" cy="400110"/>
          </a:xfrm>
          <a:prstGeom prst="rect">
            <a:avLst/>
          </a:prstGeom>
          <a:noFill/>
        </p:spPr>
        <p:txBody>
          <a:bodyPr wrap="square">
            <a:spAutoFit/>
          </a:bodyPr>
          <a:lstStyle/>
          <a:p>
            <a:pPr algn="ctr"/>
            <a:r>
              <a:rPr lang="en-US" altLang="ja-JP" sz="2000" dirty="0"/>
              <a:t>NEUROG3</a:t>
            </a:r>
          </a:p>
        </p:txBody>
      </p:sp>
      <p:sp>
        <p:nvSpPr>
          <p:cNvPr id="10" name="テキスト ボックス 9">
            <a:extLst>
              <a:ext uri="{FF2B5EF4-FFF2-40B4-BE49-F238E27FC236}">
                <a16:creationId xmlns:a16="http://schemas.microsoft.com/office/drawing/2014/main" id="{45B038D7-FF91-5A64-BCA2-5FC4CA6AE981}"/>
              </a:ext>
            </a:extLst>
          </p:cNvPr>
          <p:cNvSpPr txBox="1"/>
          <p:nvPr/>
        </p:nvSpPr>
        <p:spPr>
          <a:xfrm>
            <a:off x="8762755" y="1036618"/>
            <a:ext cx="914330" cy="400110"/>
          </a:xfrm>
          <a:prstGeom prst="rect">
            <a:avLst/>
          </a:prstGeom>
          <a:noFill/>
        </p:spPr>
        <p:txBody>
          <a:bodyPr wrap="square">
            <a:spAutoFit/>
          </a:bodyPr>
          <a:lstStyle/>
          <a:p>
            <a:pPr algn="ctr"/>
            <a:r>
              <a:rPr lang="en-US" altLang="ja-JP" sz="2000" dirty="0"/>
              <a:t>SOX4</a:t>
            </a:r>
          </a:p>
        </p:txBody>
      </p:sp>
      <p:sp>
        <p:nvSpPr>
          <p:cNvPr id="12" name="テキスト ボックス 11">
            <a:extLst>
              <a:ext uri="{FF2B5EF4-FFF2-40B4-BE49-F238E27FC236}">
                <a16:creationId xmlns:a16="http://schemas.microsoft.com/office/drawing/2014/main" id="{26FD0CC7-21A4-03DE-52E0-4C3F757B4600}"/>
              </a:ext>
            </a:extLst>
          </p:cNvPr>
          <p:cNvSpPr txBox="1"/>
          <p:nvPr/>
        </p:nvSpPr>
        <p:spPr>
          <a:xfrm>
            <a:off x="148046" y="216670"/>
            <a:ext cx="11773988" cy="523220"/>
          </a:xfrm>
          <a:prstGeom prst="rect">
            <a:avLst/>
          </a:prstGeom>
          <a:noFill/>
        </p:spPr>
        <p:txBody>
          <a:bodyPr wrap="square">
            <a:spAutoFit/>
          </a:bodyPr>
          <a:lstStyle/>
          <a:p>
            <a:pPr algn="ctr"/>
            <a:r>
              <a:rPr lang="en-US" altLang="ja-JP" sz="2800" dirty="0"/>
              <a:t>ZNF800</a:t>
            </a:r>
            <a:r>
              <a:rPr lang="ja-JP" altLang="en-US" sz="2800" dirty="0"/>
              <a:t>は</a:t>
            </a:r>
            <a:r>
              <a:rPr lang="en-US" altLang="ja-JP" sz="2800" dirty="0"/>
              <a:t>EEC</a:t>
            </a:r>
            <a:r>
              <a:rPr lang="ja-JP" altLang="en-US" sz="2800" dirty="0"/>
              <a:t>分化を担う遺伝子群に結合し、転写を負に制御する</a:t>
            </a:r>
          </a:p>
        </p:txBody>
      </p:sp>
    </p:spTree>
    <p:extLst>
      <p:ext uri="{BB962C8B-B14F-4D97-AF65-F5344CB8AC3E}">
        <p14:creationId xmlns:p14="http://schemas.microsoft.com/office/powerpoint/2010/main" val="3964408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76C0DE8-C256-10E3-E547-74827D94CFCB}"/>
              </a:ext>
            </a:extLst>
          </p:cNvPr>
          <p:cNvPicPr>
            <a:picLocks noChangeAspect="1"/>
          </p:cNvPicPr>
          <p:nvPr/>
        </p:nvPicPr>
        <p:blipFill rotWithShape="1">
          <a:blip r:embed="rId3"/>
          <a:srcRect t="-1172"/>
          <a:stretch/>
        </p:blipFill>
        <p:spPr>
          <a:xfrm>
            <a:off x="367516" y="807428"/>
            <a:ext cx="4815379" cy="5283479"/>
          </a:xfrm>
          <a:prstGeom prst="rect">
            <a:avLst/>
          </a:prstGeom>
        </p:spPr>
      </p:pic>
      <p:grpSp>
        <p:nvGrpSpPr>
          <p:cNvPr id="6" name="グループ化 5">
            <a:extLst>
              <a:ext uri="{FF2B5EF4-FFF2-40B4-BE49-F238E27FC236}">
                <a16:creationId xmlns:a16="http://schemas.microsoft.com/office/drawing/2014/main" id="{0EBC5F11-3BC5-663B-ECBD-6739421B8781}"/>
              </a:ext>
            </a:extLst>
          </p:cNvPr>
          <p:cNvGrpSpPr>
            <a:grpSpLocks noChangeAspect="1"/>
          </p:cNvGrpSpPr>
          <p:nvPr/>
        </p:nvGrpSpPr>
        <p:grpSpPr>
          <a:xfrm>
            <a:off x="6200775" y="111959"/>
            <a:ext cx="4581525" cy="6539492"/>
            <a:chOff x="6305549" y="254423"/>
            <a:chExt cx="4448175" cy="6349154"/>
          </a:xfrm>
        </p:grpSpPr>
        <p:pic>
          <p:nvPicPr>
            <p:cNvPr id="4" name="Picture 2">
              <a:extLst>
                <a:ext uri="{FF2B5EF4-FFF2-40B4-BE49-F238E27FC236}">
                  <a16:creationId xmlns:a16="http://schemas.microsoft.com/office/drawing/2014/main" id="{2EF9B80A-FF35-ECD0-3314-2EE0CCF6B7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977" b="46250"/>
            <a:stretch/>
          </p:blipFill>
          <p:spPr bwMode="auto">
            <a:xfrm>
              <a:off x="6305549" y="270861"/>
              <a:ext cx="4448175" cy="6332716"/>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98818181-F389-7CB7-190E-132719DA6EB9}"/>
                </a:ext>
              </a:extLst>
            </p:cNvPr>
            <p:cNvSpPr/>
            <p:nvPr/>
          </p:nvSpPr>
          <p:spPr>
            <a:xfrm>
              <a:off x="6392710" y="254423"/>
              <a:ext cx="368366" cy="332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89CD1BDF-C6B8-881D-CC07-F9D542E9C79E}"/>
              </a:ext>
            </a:extLst>
          </p:cNvPr>
          <p:cNvSpPr txBox="1"/>
          <p:nvPr/>
        </p:nvSpPr>
        <p:spPr>
          <a:xfrm>
            <a:off x="367516" y="206549"/>
            <a:ext cx="6280934" cy="523220"/>
          </a:xfrm>
          <a:prstGeom prst="rect">
            <a:avLst/>
          </a:prstGeom>
          <a:noFill/>
        </p:spPr>
        <p:txBody>
          <a:bodyPr wrap="square">
            <a:spAutoFit/>
          </a:bodyPr>
          <a:lstStyle/>
          <a:p>
            <a:r>
              <a:rPr lang="en-US" altLang="ja-JP" sz="2800" dirty="0"/>
              <a:t>ChIP-seq</a:t>
            </a:r>
            <a:r>
              <a:rPr lang="ja-JP" altLang="en-US" sz="2800" dirty="0"/>
              <a:t>上位ヒット遺伝子の</a:t>
            </a:r>
            <a:r>
              <a:rPr lang="en-US" altLang="ja-JP" sz="2800" dirty="0"/>
              <a:t>GO</a:t>
            </a:r>
            <a:r>
              <a:rPr lang="ja-JP" altLang="en-US" sz="2800" dirty="0"/>
              <a:t>解析</a:t>
            </a:r>
          </a:p>
        </p:txBody>
      </p:sp>
      <p:sp>
        <p:nvSpPr>
          <p:cNvPr id="8" name="テキスト ボックス 7">
            <a:extLst>
              <a:ext uri="{FF2B5EF4-FFF2-40B4-BE49-F238E27FC236}">
                <a16:creationId xmlns:a16="http://schemas.microsoft.com/office/drawing/2014/main" id="{399F8E98-DD13-C5DC-19A3-F16C1965CFEC}"/>
              </a:ext>
            </a:extLst>
          </p:cNvPr>
          <p:cNvSpPr txBox="1"/>
          <p:nvPr/>
        </p:nvSpPr>
        <p:spPr>
          <a:xfrm>
            <a:off x="1922071" y="6260511"/>
            <a:ext cx="8347859" cy="400110"/>
          </a:xfrm>
          <a:prstGeom prst="rect">
            <a:avLst/>
          </a:prstGeom>
          <a:noFill/>
        </p:spPr>
        <p:txBody>
          <a:bodyPr wrap="square">
            <a:spAutoFit/>
          </a:bodyPr>
          <a:lstStyle/>
          <a:p>
            <a:pPr algn="ctr"/>
            <a:r>
              <a:rPr lang="en-US" altLang="ja-JP" sz="2000" dirty="0"/>
              <a:t>ZNF800</a:t>
            </a:r>
            <a:r>
              <a:rPr lang="ja-JP" altLang="en-US" sz="2000" dirty="0"/>
              <a:t>の標的遺伝子には、内分泌系の発達に必要な因子が濃縮されていた。</a:t>
            </a:r>
          </a:p>
        </p:txBody>
      </p:sp>
    </p:spTree>
    <p:extLst>
      <p:ext uri="{BB962C8B-B14F-4D97-AF65-F5344CB8AC3E}">
        <p14:creationId xmlns:p14="http://schemas.microsoft.com/office/powerpoint/2010/main" val="2729959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1AC4FD1-DFCA-3382-BD87-46139D0E3E1B}"/>
              </a:ext>
            </a:extLst>
          </p:cNvPr>
          <p:cNvPicPr>
            <a:picLocks noChangeAspect="1"/>
          </p:cNvPicPr>
          <p:nvPr/>
        </p:nvPicPr>
        <p:blipFill>
          <a:blip r:embed="rId2"/>
          <a:stretch>
            <a:fillRect/>
          </a:stretch>
        </p:blipFill>
        <p:spPr>
          <a:xfrm>
            <a:off x="217715" y="1238853"/>
            <a:ext cx="8406068" cy="4380294"/>
          </a:xfrm>
          <a:prstGeom prst="rect">
            <a:avLst/>
          </a:prstGeom>
        </p:spPr>
      </p:pic>
      <p:grpSp>
        <p:nvGrpSpPr>
          <p:cNvPr id="9" name="グループ化 8">
            <a:extLst>
              <a:ext uri="{FF2B5EF4-FFF2-40B4-BE49-F238E27FC236}">
                <a16:creationId xmlns:a16="http://schemas.microsoft.com/office/drawing/2014/main" id="{9686B018-A081-C816-0C9A-A9832990A845}"/>
              </a:ext>
            </a:extLst>
          </p:cNvPr>
          <p:cNvGrpSpPr>
            <a:grpSpLocks noChangeAspect="1"/>
          </p:cNvGrpSpPr>
          <p:nvPr/>
        </p:nvGrpSpPr>
        <p:grpSpPr>
          <a:xfrm>
            <a:off x="8950694" y="1101235"/>
            <a:ext cx="2869851" cy="5178042"/>
            <a:chOff x="8892636" y="1028664"/>
            <a:chExt cx="2869851" cy="5178042"/>
          </a:xfrm>
        </p:grpSpPr>
        <p:pic>
          <p:nvPicPr>
            <p:cNvPr id="7" name="図 6">
              <a:extLst>
                <a:ext uri="{FF2B5EF4-FFF2-40B4-BE49-F238E27FC236}">
                  <a16:creationId xmlns:a16="http://schemas.microsoft.com/office/drawing/2014/main" id="{1E9243C5-47CE-5CFF-D51A-5A776476EBE4}"/>
                </a:ext>
              </a:extLst>
            </p:cNvPr>
            <p:cNvPicPr>
              <a:picLocks noChangeAspect="1"/>
            </p:cNvPicPr>
            <p:nvPr/>
          </p:nvPicPr>
          <p:blipFill>
            <a:blip r:embed="rId3"/>
            <a:stretch>
              <a:fillRect/>
            </a:stretch>
          </p:blipFill>
          <p:spPr>
            <a:xfrm>
              <a:off x="8892636" y="1028664"/>
              <a:ext cx="2869851" cy="5178042"/>
            </a:xfrm>
            <a:prstGeom prst="rect">
              <a:avLst/>
            </a:prstGeom>
          </p:spPr>
        </p:pic>
        <p:sp>
          <p:nvSpPr>
            <p:cNvPr id="8" name="正方形/長方形 7">
              <a:extLst>
                <a:ext uri="{FF2B5EF4-FFF2-40B4-BE49-F238E27FC236}">
                  <a16:creationId xmlns:a16="http://schemas.microsoft.com/office/drawing/2014/main" id="{91116B28-3E4E-B935-A3F6-CB9C2A4E6C7F}"/>
                </a:ext>
              </a:extLst>
            </p:cNvPr>
            <p:cNvSpPr/>
            <p:nvPr/>
          </p:nvSpPr>
          <p:spPr>
            <a:xfrm>
              <a:off x="8892636" y="1028664"/>
              <a:ext cx="399476" cy="339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AB76223F-5E79-7530-777E-EA4A6A764FF4}"/>
              </a:ext>
            </a:extLst>
          </p:cNvPr>
          <p:cNvSpPr txBox="1"/>
          <p:nvPr/>
        </p:nvSpPr>
        <p:spPr>
          <a:xfrm>
            <a:off x="148046" y="216670"/>
            <a:ext cx="11773988" cy="523220"/>
          </a:xfrm>
          <a:prstGeom prst="rect">
            <a:avLst/>
          </a:prstGeom>
          <a:noFill/>
        </p:spPr>
        <p:txBody>
          <a:bodyPr wrap="square">
            <a:spAutoFit/>
          </a:bodyPr>
          <a:lstStyle/>
          <a:p>
            <a:pPr algn="ctr"/>
            <a:r>
              <a:rPr lang="en-US" altLang="ja-JP" sz="2800" dirty="0"/>
              <a:t>ZNF800</a:t>
            </a:r>
            <a:r>
              <a:rPr lang="ja-JP" altLang="en-US" sz="2800" dirty="0"/>
              <a:t>と</a:t>
            </a:r>
            <a:r>
              <a:rPr lang="en-US" altLang="ja-JP" sz="2800" dirty="0"/>
              <a:t>GFI1</a:t>
            </a:r>
            <a:r>
              <a:rPr lang="ja-JP" altLang="en-US" sz="2800" dirty="0"/>
              <a:t>は独立して内分泌細胞の分化を負に制御する</a:t>
            </a:r>
            <a:endParaRPr lang="en-US" altLang="ja-JP" sz="2800" dirty="0"/>
          </a:p>
        </p:txBody>
      </p:sp>
    </p:spTree>
    <p:extLst>
      <p:ext uri="{BB962C8B-B14F-4D97-AF65-F5344CB8AC3E}">
        <p14:creationId xmlns:p14="http://schemas.microsoft.com/office/powerpoint/2010/main" val="1617108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9CD487F-1DDA-62AA-D196-804DCCA18CD6}"/>
              </a:ext>
            </a:extLst>
          </p:cNvPr>
          <p:cNvSpPr txBox="1"/>
          <p:nvPr/>
        </p:nvSpPr>
        <p:spPr>
          <a:xfrm>
            <a:off x="2386201" y="216670"/>
            <a:ext cx="7419598" cy="523220"/>
          </a:xfrm>
          <a:prstGeom prst="rect">
            <a:avLst/>
          </a:prstGeom>
          <a:noFill/>
        </p:spPr>
        <p:txBody>
          <a:bodyPr wrap="square">
            <a:spAutoFit/>
          </a:bodyPr>
          <a:lstStyle/>
          <a:p>
            <a:pPr algn="ctr"/>
            <a:r>
              <a:rPr lang="en-US" altLang="ja-JP" sz="2800" dirty="0"/>
              <a:t>CRISPR screening</a:t>
            </a:r>
            <a:r>
              <a:rPr lang="ja-JP" altLang="en-US" sz="2800" dirty="0"/>
              <a:t>と</a:t>
            </a:r>
            <a:r>
              <a:rPr lang="en-US" altLang="ja-JP" sz="2800" dirty="0"/>
              <a:t>scRNA-seq</a:t>
            </a:r>
            <a:r>
              <a:rPr lang="ja-JP" altLang="en-US" sz="2800" dirty="0"/>
              <a:t>から分かったこと</a:t>
            </a:r>
          </a:p>
        </p:txBody>
      </p:sp>
      <p:sp>
        <p:nvSpPr>
          <p:cNvPr id="3" name="テキスト ボックス 2">
            <a:extLst>
              <a:ext uri="{FF2B5EF4-FFF2-40B4-BE49-F238E27FC236}">
                <a16:creationId xmlns:a16="http://schemas.microsoft.com/office/drawing/2014/main" id="{D8A005D3-CC0A-E6F5-319B-134EA4C3A5E4}"/>
              </a:ext>
            </a:extLst>
          </p:cNvPr>
          <p:cNvSpPr txBox="1"/>
          <p:nvPr/>
        </p:nvSpPr>
        <p:spPr>
          <a:xfrm>
            <a:off x="1136666" y="968521"/>
            <a:ext cx="9918668" cy="2862322"/>
          </a:xfrm>
          <a:prstGeom prst="rect">
            <a:avLst/>
          </a:prstGeom>
          <a:noFill/>
        </p:spPr>
        <p:txBody>
          <a:bodyPr wrap="square" rtlCol="0">
            <a:spAutoFit/>
          </a:bodyPr>
          <a:lstStyle/>
          <a:p>
            <a:pPr marL="285750" indent="-285750">
              <a:buFont typeface="Wingdings" panose="05000000000000000000" pitchFamily="2" charset="2"/>
              <a:buChar char="ü"/>
            </a:pPr>
            <a:r>
              <a:rPr lang="ja-JP" altLang="en-US" sz="2000" dirty="0"/>
              <a:t>転写因子を標的とした</a:t>
            </a:r>
            <a:r>
              <a:rPr lang="en-US" altLang="ja-JP" sz="2000" dirty="0"/>
              <a:t>CRISPR screening</a:t>
            </a:r>
            <a:r>
              <a:rPr lang="ja-JP" altLang="en-US" sz="2000" dirty="0"/>
              <a:t>の結果、</a:t>
            </a:r>
            <a:r>
              <a:rPr lang="en-US" altLang="ja-JP" sz="2000" b="1" dirty="0">
                <a:latin typeface="+mj-lt"/>
              </a:rPr>
              <a:t>EEC cells</a:t>
            </a:r>
            <a:r>
              <a:rPr lang="ja-JP" altLang="en-US" sz="2000" b="1" dirty="0">
                <a:latin typeface="+mj-lt"/>
              </a:rPr>
              <a:t>の分化を負に制御する転写因子の候補のひとつに</a:t>
            </a:r>
            <a:r>
              <a:rPr lang="en-US" altLang="ja-JP" sz="2000" b="1" dirty="0">
                <a:latin typeface="+mj-lt"/>
              </a:rPr>
              <a:t>ZNF800</a:t>
            </a:r>
            <a:r>
              <a:rPr lang="ja-JP" altLang="en-US" sz="2000" b="1" dirty="0">
                <a:latin typeface="+mj-lt"/>
              </a:rPr>
              <a:t>がヒット</a:t>
            </a:r>
            <a:r>
              <a:rPr lang="ja-JP" altLang="en-US" sz="2000" dirty="0">
                <a:latin typeface="+mj-lt"/>
              </a:rPr>
              <a:t>した。</a:t>
            </a:r>
            <a:endParaRPr lang="en-US" altLang="ja-JP" sz="2000" dirty="0">
              <a:latin typeface="+mj-lt"/>
            </a:endParaRPr>
          </a:p>
          <a:p>
            <a:pPr marL="285750" indent="-285750">
              <a:buFont typeface="Wingdings" panose="05000000000000000000" pitchFamily="2" charset="2"/>
              <a:buChar char="ü"/>
            </a:pPr>
            <a:endParaRPr kumimoji="1" lang="en-US" altLang="ja-JP" sz="2000" dirty="0"/>
          </a:p>
          <a:p>
            <a:pPr marL="285750" indent="-285750">
              <a:buFont typeface="Wingdings" panose="05000000000000000000" pitchFamily="2" charset="2"/>
              <a:buChar char="ü"/>
            </a:pPr>
            <a:endParaRPr kumimoji="1" lang="en-US" altLang="ja-JP" sz="2000" dirty="0"/>
          </a:p>
          <a:p>
            <a:pPr marL="285750" indent="-285750">
              <a:buFont typeface="Wingdings" panose="05000000000000000000" pitchFamily="2" charset="2"/>
              <a:buChar char="ü"/>
            </a:pPr>
            <a:r>
              <a:rPr lang="en-US" altLang="ja-JP" sz="2000" b="1" dirty="0">
                <a:latin typeface="+mj-lt"/>
              </a:rPr>
              <a:t>ZNF800</a:t>
            </a:r>
            <a:r>
              <a:rPr lang="ja-JP" altLang="en-US" sz="2000" b="1" dirty="0">
                <a:latin typeface="+mj-lt"/>
              </a:rPr>
              <a:t>のノックアウトにより、</a:t>
            </a:r>
            <a:r>
              <a:rPr lang="en-US" altLang="ja-JP" sz="2000" b="1" dirty="0">
                <a:latin typeface="+mj-lt"/>
              </a:rPr>
              <a:t>EEC cells</a:t>
            </a:r>
            <a:r>
              <a:rPr lang="ja-JP" altLang="en-US" sz="2000" b="1" dirty="0">
                <a:latin typeface="+mj-lt"/>
              </a:rPr>
              <a:t>の</a:t>
            </a:r>
            <a:r>
              <a:rPr lang="en-US" altLang="ja-JP" sz="2000" b="1" dirty="0">
                <a:latin typeface="+mj-lt"/>
              </a:rPr>
              <a:t>population</a:t>
            </a:r>
            <a:r>
              <a:rPr lang="ja-JP" altLang="en-US" sz="2000" b="1" dirty="0">
                <a:latin typeface="+mj-lt"/>
              </a:rPr>
              <a:t>が大幅に上昇</a:t>
            </a:r>
            <a:r>
              <a:rPr lang="ja-JP" altLang="en-US" sz="2000" dirty="0"/>
              <a:t>した。</a:t>
            </a:r>
            <a:endParaRPr lang="en-US" altLang="ja-JP" sz="2000" dirty="0"/>
          </a:p>
          <a:p>
            <a:pPr marL="285750" indent="-285750">
              <a:buFont typeface="Wingdings" panose="05000000000000000000" pitchFamily="2" charset="2"/>
              <a:buChar char="ü"/>
            </a:pPr>
            <a:endParaRPr kumimoji="1" lang="en-US" altLang="ja-JP" sz="2000" dirty="0"/>
          </a:p>
          <a:p>
            <a:pPr marL="285750" indent="-285750">
              <a:buFont typeface="Wingdings" panose="05000000000000000000" pitchFamily="2" charset="2"/>
              <a:buChar char="ü"/>
            </a:pPr>
            <a:endParaRPr kumimoji="1" lang="en-US" altLang="ja-JP" sz="2000" dirty="0"/>
          </a:p>
          <a:p>
            <a:pPr marL="285750" indent="-285750">
              <a:buFont typeface="Wingdings" panose="05000000000000000000" pitchFamily="2" charset="2"/>
              <a:buChar char="ü"/>
            </a:pPr>
            <a:r>
              <a:rPr lang="en-US" altLang="ja-JP" sz="2000" dirty="0"/>
              <a:t>ZNF800</a:t>
            </a:r>
            <a:r>
              <a:rPr lang="ja-JP" altLang="en-US" sz="2000" dirty="0"/>
              <a:t>のノックアウトにより、</a:t>
            </a:r>
            <a:r>
              <a:rPr lang="en-US" altLang="ja-JP" sz="2000" dirty="0"/>
              <a:t>EEC subtype</a:t>
            </a:r>
            <a:r>
              <a:rPr lang="ja-JP" altLang="en-US" sz="2000" dirty="0"/>
              <a:t>の誘導が一律促進されるわけではなく、</a:t>
            </a:r>
            <a:r>
              <a:rPr lang="en-US" altLang="ja-JP" sz="2000" b="1" dirty="0">
                <a:latin typeface="+mj-lt"/>
              </a:rPr>
              <a:t>Enterochromaffin cells</a:t>
            </a:r>
            <a:r>
              <a:rPr lang="ja-JP" altLang="en-US" sz="2000" b="1" dirty="0">
                <a:latin typeface="+mj-lt"/>
              </a:rPr>
              <a:t>に偏った分化を示す。</a:t>
            </a:r>
            <a:endParaRPr kumimoji="1" lang="ja-JP" altLang="en-US" sz="2000" b="1" dirty="0">
              <a:latin typeface="+mj-lt"/>
            </a:endParaRPr>
          </a:p>
        </p:txBody>
      </p:sp>
      <p:pic>
        <p:nvPicPr>
          <p:cNvPr id="4" name="Picture 2" descr="Microscopy image of human gut organoids with and without ZNF800.">
            <a:extLst>
              <a:ext uri="{FF2B5EF4-FFF2-40B4-BE49-F238E27FC236}">
                <a16:creationId xmlns:a16="http://schemas.microsoft.com/office/drawing/2014/main" id="{CCE70498-5A97-B0AE-8654-3F0E7D751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669" y="3830843"/>
            <a:ext cx="2553836" cy="28964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F56B0BD-FCC4-87E3-3C1A-BCB4650D4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71" t="87469"/>
          <a:stretch/>
        </p:blipFill>
        <p:spPr bwMode="auto">
          <a:xfrm>
            <a:off x="5448692" y="5153756"/>
            <a:ext cx="6049835" cy="128769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3D13647-2534-9FA4-31BB-2F0247CA86A4}"/>
              </a:ext>
            </a:extLst>
          </p:cNvPr>
          <p:cNvSpPr txBox="1"/>
          <p:nvPr/>
        </p:nvSpPr>
        <p:spPr>
          <a:xfrm>
            <a:off x="8270059" y="6441448"/>
            <a:ext cx="2193693" cy="369332"/>
          </a:xfrm>
          <a:prstGeom prst="rect">
            <a:avLst/>
          </a:prstGeom>
          <a:noFill/>
        </p:spPr>
        <p:txBody>
          <a:bodyPr wrap="square">
            <a:spAutoFit/>
          </a:bodyPr>
          <a:lstStyle/>
          <a:p>
            <a:r>
              <a:rPr lang="en-US" altLang="ja-JP" sz="1800" dirty="0"/>
              <a:t>Other EEC subtypes</a:t>
            </a:r>
          </a:p>
        </p:txBody>
      </p:sp>
      <p:sp>
        <p:nvSpPr>
          <p:cNvPr id="10" name="テキスト ボックス 9">
            <a:extLst>
              <a:ext uri="{FF2B5EF4-FFF2-40B4-BE49-F238E27FC236}">
                <a16:creationId xmlns:a16="http://schemas.microsoft.com/office/drawing/2014/main" id="{F8F19A4D-1A29-B743-6460-3B5ECCB3422B}"/>
              </a:ext>
            </a:extLst>
          </p:cNvPr>
          <p:cNvSpPr txBox="1"/>
          <p:nvPr/>
        </p:nvSpPr>
        <p:spPr>
          <a:xfrm>
            <a:off x="7560496" y="3955912"/>
            <a:ext cx="1419125" cy="369332"/>
          </a:xfrm>
          <a:prstGeom prst="rect">
            <a:avLst/>
          </a:prstGeom>
          <a:noFill/>
        </p:spPr>
        <p:txBody>
          <a:bodyPr wrap="square">
            <a:spAutoFit/>
          </a:bodyPr>
          <a:lstStyle/>
          <a:p>
            <a:r>
              <a:rPr lang="en-US" altLang="ja-JP" sz="1800" dirty="0"/>
              <a:t>ZNF800-KO</a:t>
            </a:r>
          </a:p>
        </p:txBody>
      </p:sp>
      <p:cxnSp>
        <p:nvCxnSpPr>
          <p:cNvPr id="12" name="直線矢印コネクタ 11">
            <a:extLst>
              <a:ext uri="{FF2B5EF4-FFF2-40B4-BE49-F238E27FC236}">
                <a16:creationId xmlns:a16="http://schemas.microsoft.com/office/drawing/2014/main" id="{EFDE4C35-1B8D-67B8-510E-BB95E6D7EC79}"/>
              </a:ext>
            </a:extLst>
          </p:cNvPr>
          <p:cNvCxnSpPr>
            <a:cxnSpLocks/>
          </p:cNvCxnSpPr>
          <p:nvPr/>
        </p:nvCxnSpPr>
        <p:spPr>
          <a:xfrm flipH="1">
            <a:off x="6938128" y="4366825"/>
            <a:ext cx="918155" cy="619954"/>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32AC122-518B-55AD-22AA-E0BDB3E48CDA}"/>
              </a:ext>
            </a:extLst>
          </p:cNvPr>
          <p:cNvCxnSpPr>
            <a:cxnSpLocks/>
          </p:cNvCxnSpPr>
          <p:nvPr/>
        </p:nvCxnSpPr>
        <p:spPr>
          <a:xfrm>
            <a:off x="8473609" y="4366825"/>
            <a:ext cx="918155" cy="619954"/>
          </a:xfrm>
          <a:prstGeom prst="straightConnector1">
            <a:avLst/>
          </a:prstGeom>
          <a:ln w="1905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0748C5D1-91B7-928B-1B4C-07D76F37D6EE}"/>
              </a:ext>
            </a:extLst>
          </p:cNvPr>
          <p:cNvSpPr txBox="1"/>
          <p:nvPr/>
        </p:nvSpPr>
        <p:spPr>
          <a:xfrm>
            <a:off x="6725668" y="4384727"/>
            <a:ext cx="959519" cy="338554"/>
          </a:xfrm>
          <a:prstGeom prst="rect">
            <a:avLst/>
          </a:prstGeom>
          <a:noFill/>
        </p:spPr>
        <p:txBody>
          <a:bodyPr wrap="square">
            <a:spAutoFit/>
          </a:bodyPr>
          <a:lstStyle/>
          <a:p>
            <a:r>
              <a:rPr lang="en-US" altLang="ja-JP" sz="1600" dirty="0">
                <a:solidFill>
                  <a:schemeClr val="accent2"/>
                </a:solidFill>
                <a:latin typeface="+mj-lt"/>
              </a:rPr>
              <a:t>Biased</a:t>
            </a:r>
          </a:p>
        </p:txBody>
      </p:sp>
    </p:spTree>
    <p:extLst>
      <p:ext uri="{BB962C8B-B14F-4D97-AF65-F5344CB8AC3E}">
        <p14:creationId xmlns:p14="http://schemas.microsoft.com/office/powerpoint/2010/main" val="5385462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2A35C6D6-8D5C-40B8-C460-EC53C7E4398E}"/>
              </a:ext>
            </a:extLst>
          </p:cNvPr>
          <p:cNvGrpSpPr>
            <a:grpSpLocks noChangeAspect="1"/>
          </p:cNvGrpSpPr>
          <p:nvPr/>
        </p:nvGrpSpPr>
        <p:grpSpPr>
          <a:xfrm>
            <a:off x="3518540" y="1453859"/>
            <a:ext cx="5154919" cy="4782627"/>
            <a:chOff x="5920510" y="1843866"/>
            <a:chExt cx="4000646" cy="3711716"/>
          </a:xfrm>
        </p:grpSpPr>
        <p:pic>
          <p:nvPicPr>
            <p:cNvPr id="6" name="Picture 2">
              <a:extLst>
                <a:ext uri="{FF2B5EF4-FFF2-40B4-BE49-F238E27FC236}">
                  <a16:creationId xmlns:a16="http://schemas.microsoft.com/office/drawing/2014/main" id="{441F5F01-94A1-6276-7A0D-D4093FD6F1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780" t="46627"/>
            <a:stretch/>
          </p:blipFill>
          <p:spPr bwMode="auto">
            <a:xfrm>
              <a:off x="5920510" y="1843866"/>
              <a:ext cx="4000646" cy="371171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BFA9F55F-4EFB-0E96-BD32-7020B7373F56}"/>
                </a:ext>
              </a:extLst>
            </p:cNvPr>
            <p:cNvSpPr/>
            <p:nvPr/>
          </p:nvSpPr>
          <p:spPr>
            <a:xfrm>
              <a:off x="5920510" y="1843866"/>
              <a:ext cx="399476" cy="339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テキスト ボックス 2">
            <a:extLst>
              <a:ext uri="{FF2B5EF4-FFF2-40B4-BE49-F238E27FC236}">
                <a16:creationId xmlns:a16="http://schemas.microsoft.com/office/drawing/2014/main" id="{A90166DC-DB81-7940-14DD-FBF2B2632994}"/>
              </a:ext>
            </a:extLst>
          </p:cNvPr>
          <p:cNvSpPr txBox="1"/>
          <p:nvPr/>
        </p:nvSpPr>
        <p:spPr>
          <a:xfrm>
            <a:off x="2386201" y="216670"/>
            <a:ext cx="7419598" cy="523220"/>
          </a:xfrm>
          <a:prstGeom prst="rect">
            <a:avLst/>
          </a:prstGeom>
          <a:noFill/>
        </p:spPr>
        <p:txBody>
          <a:bodyPr wrap="square">
            <a:spAutoFit/>
          </a:bodyPr>
          <a:lstStyle/>
          <a:p>
            <a:pPr algn="ctr"/>
            <a:r>
              <a:rPr lang="en-US" altLang="ja-JP" sz="2800" dirty="0"/>
              <a:t>ZNF800</a:t>
            </a:r>
            <a:r>
              <a:rPr lang="ja-JP" altLang="en-US" sz="2800" dirty="0"/>
              <a:t>による転写因子の制御</a:t>
            </a:r>
            <a:endParaRPr lang="en-US" altLang="ja-JP" sz="2800" dirty="0"/>
          </a:p>
        </p:txBody>
      </p:sp>
      <p:sp>
        <p:nvSpPr>
          <p:cNvPr id="4" name="テキスト ボックス 3">
            <a:extLst>
              <a:ext uri="{FF2B5EF4-FFF2-40B4-BE49-F238E27FC236}">
                <a16:creationId xmlns:a16="http://schemas.microsoft.com/office/drawing/2014/main" id="{79C3DEB3-1B27-D92F-2978-73C33E421E1B}"/>
              </a:ext>
            </a:extLst>
          </p:cNvPr>
          <p:cNvSpPr txBox="1"/>
          <p:nvPr/>
        </p:nvSpPr>
        <p:spPr>
          <a:xfrm>
            <a:off x="6095999" y="6271998"/>
            <a:ext cx="2193693" cy="369332"/>
          </a:xfrm>
          <a:prstGeom prst="rect">
            <a:avLst/>
          </a:prstGeom>
          <a:noFill/>
        </p:spPr>
        <p:txBody>
          <a:bodyPr wrap="square">
            <a:spAutoFit/>
          </a:bodyPr>
          <a:lstStyle/>
          <a:p>
            <a:r>
              <a:rPr lang="en-US" altLang="ja-JP" sz="1800" dirty="0"/>
              <a:t>Other EEC subtypes</a:t>
            </a:r>
          </a:p>
        </p:txBody>
      </p:sp>
      <p:sp>
        <p:nvSpPr>
          <p:cNvPr id="12" name="正方形/長方形 11">
            <a:extLst>
              <a:ext uri="{FF2B5EF4-FFF2-40B4-BE49-F238E27FC236}">
                <a16:creationId xmlns:a16="http://schemas.microsoft.com/office/drawing/2014/main" id="{0BC08B49-1EEB-3570-9FE5-AC612F50F4A3}"/>
              </a:ext>
            </a:extLst>
          </p:cNvPr>
          <p:cNvSpPr/>
          <p:nvPr/>
        </p:nvSpPr>
        <p:spPr>
          <a:xfrm>
            <a:off x="3886200" y="4609185"/>
            <a:ext cx="733425" cy="208060"/>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5CE7899C-B687-4081-3573-A1E6BF114561}"/>
              </a:ext>
            </a:extLst>
          </p:cNvPr>
          <p:cNvSpPr txBox="1"/>
          <p:nvPr/>
        </p:nvSpPr>
        <p:spPr>
          <a:xfrm>
            <a:off x="1068243" y="896819"/>
            <a:ext cx="10418907" cy="400110"/>
          </a:xfrm>
          <a:prstGeom prst="rect">
            <a:avLst/>
          </a:prstGeom>
          <a:noFill/>
        </p:spPr>
        <p:txBody>
          <a:bodyPr wrap="square">
            <a:spAutoFit/>
          </a:bodyPr>
          <a:lstStyle/>
          <a:p>
            <a:r>
              <a:rPr lang="en-US" altLang="ja-JP" sz="2000" dirty="0"/>
              <a:t>ZNF800</a:t>
            </a:r>
            <a:r>
              <a:rPr lang="ja-JP" altLang="en-US" sz="2000" dirty="0"/>
              <a:t>の標的遺伝子のなかに、</a:t>
            </a:r>
            <a:r>
              <a:rPr lang="en-US" altLang="ja-JP" sz="2000" dirty="0"/>
              <a:t>Enterochromaffin cell</a:t>
            </a:r>
            <a:r>
              <a:rPr lang="ja-JP" altLang="en-US" sz="2000" dirty="0"/>
              <a:t>への</a:t>
            </a:r>
            <a:r>
              <a:rPr lang="en-US" altLang="ja-JP" sz="2000" dirty="0"/>
              <a:t>bias</a:t>
            </a:r>
            <a:r>
              <a:rPr lang="ja-JP" altLang="en-US" sz="2000" dirty="0"/>
              <a:t>に関与する責任分子がいるだろう。</a:t>
            </a:r>
            <a:endParaRPr lang="en-US" altLang="ja-JP" sz="2000" dirty="0"/>
          </a:p>
        </p:txBody>
      </p:sp>
    </p:spTree>
    <p:extLst>
      <p:ext uri="{BB962C8B-B14F-4D97-AF65-F5344CB8AC3E}">
        <p14:creationId xmlns:p14="http://schemas.microsoft.com/office/powerpoint/2010/main" val="3801796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ACD7FDC-F11A-3157-769E-53AD9BB3000C}"/>
              </a:ext>
            </a:extLst>
          </p:cNvPr>
          <p:cNvSpPr txBox="1"/>
          <p:nvPr/>
        </p:nvSpPr>
        <p:spPr>
          <a:xfrm>
            <a:off x="3457536" y="1231676"/>
            <a:ext cx="5607667" cy="400110"/>
          </a:xfrm>
          <a:prstGeom prst="rect">
            <a:avLst/>
          </a:prstGeom>
          <a:noFill/>
        </p:spPr>
        <p:txBody>
          <a:bodyPr wrap="square">
            <a:spAutoFit/>
          </a:bodyPr>
          <a:lstStyle/>
          <a:p>
            <a:r>
              <a:rPr lang="ja-JP" altLang="en-US" sz="2000" dirty="0"/>
              <a:t>内分泌細胞のうち、各種サブタイプの割合</a:t>
            </a:r>
            <a:r>
              <a:rPr lang="ja-JP" altLang="en-US" sz="1600" dirty="0"/>
              <a:t>（半定量的）</a:t>
            </a:r>
            <a:endParaRPr lang="en-US" altLang="ja-JP" sz="2000" dirty="0"/>
          </a:p>
        </p:txBody>
      </p:sp>
      <p:sp>
        <p:nvSpPr>
          <p:cNvPr id="27" name="テキスト ボックス 26">
            <a:extLst>
              <a:ext uri="{FF2B5EF4-FFF2-40B4-BE49-F238E27FC236}">
                <a16:creationId xmlns:a16="http://schemas.microsoft.com/office/drawing/2014/main" id="{D3A3F6D8-5F69-179C-4914-3DF3B0D9E3E4}"/>
              </a:ext>
            </a:extLst>
          </p:cNvPr>
          <p:cNvSpPr txBox="1"/>
          <p:nvPr/>
        </p:nvSpPr>
        <p:spPr>
          <a:xfrm>
            <a:off x="411019" y="5976626"/>
            <a:ext cx="11369963" cy="400110"/>
          </a:xfrm>
          <a:prstGeom prst="rect">
            <a:avLst/>
          </a:prstGeom>
          <a:noFill/>
        </p:spPr>
        <p:txBody>
          <a:bodyPr wrap="square">
            <a:spAutoFit/>
          </a:bodyPr>
          <a:lstStyle/>
          <a:p>
            <a:pPr algn="ctr"/>
            <a:r>
              <a:rPr lang="en-US" altLang="ja-JP" sz="2000" dirty="0"/>
              <a:t>ZNF800</a:t>
            </a:r>
            <a:r>
              <a:rPr lang="ja-JP" altLang="en-US" sz="2000" dirty="0"/>
              <a:t>のノックアウトによる</a:t>
            </a:r>
            <a:r>
              <a:rPr lang="en-US" altLang="ja-JP" sz="2000" b="1" dirty="0">
                <a:latin typeface="+mj-lt"/>
              </a:rPr>
              <a:t>EC</a:t>
            </a:r>
            <a:r>
              <a:rPr lang="ja-JP" altLang="en-US" sz="2000" b="1" dirty="0">
                <a:latin typeface="+mj-lt"/>
              </a:rPr>
              <a:t>細胞へ</a:t>
            </a:r>
            <a:r>
              <a:rPr lang="en-US" altLang="ja-JP" sz="2000" b="1" dirty="0">
                <a:latin typeface="+mj-lt"/>
              </a:rPr>
              <a:t>bias</a:t>
            </a:r>
            <a:r>
              <a:rPr lang="ja-JP" altLang="en-US" sz="2000" b="1" dirty="0">
                <a:latin typeface="+mj-lt"/>
              </a:rPr>
              <a:t>のかかった分化が、</a:t>
            </a:r>
            <a:r>
              <a:rPr lang="en-US" altLang="ja-JP" sz="2000" b="1" dirty="0">
                <a:latin typeface="+mj-lt"/>
              </a:rPr>
              <a:t>PAX4</a:t>
            </a:r>
            <a:r>
              <a:rPr lang="ja-JP" altLang="en-US" sz="2000" b="1" dirty="0">
                <a:latin typeface="+mj-lt"/>
              </a:rPr>
              <a:t>の誘導に起因</a:t>
            </a:r>
            <a:r>
              <a:rPr lang="ja-JP" altLang="en-US" sz="2000" b="1" dirty="0"/>
              <a:t>することが示唆</a:t>
            </a:r>
            <a:r>
              <a:rPr lang="ja-JP" altLang="en-US" sz="2000" dirty="0"/>
              <a:t>された。</a:t>
            </a:r>
            <a:endParaRPr lang="en-US" altLang="ja-JP" sz="2000" dirty="0"/>
          </a:p>
        </p:txBody>
      </p:sp>
      <p:sp>
        <p:nvSpPr>
          <p:cNvPr id="2" name="テキスト ボックス 1">
            <a:extLst>
              <a:ext uri="{FF2B5EF4-FFF2-40B4-BE49-F238E27FC236}">
                <a16:creationId xmlns:a16="http://schemas.microsoft.com/office/drawing/2014/main" id="{37C13B77-5F37-B6C6-3676-D39A40CC0E1A}"/>
              </a:ext>
            </a:extLst>
          </p:cNvPr>
          <p:cNvSpPr txBox="1"/>
          <p:nvPr/>
        </p:nvSpPr>
        <p:spPr>
          <a:xfrm>
            <a:off x="2386201" y="216670"/>
            <a:ext cx="7419598" cy="523220"/>
          </a:xfrm>
          <a:prstGeom prst="rect">
            <a:avLst/>
          </a:prstGeom>
          <a:noFill/>
        </p:spPr>
        <p:txBody>
          <a:bodyPr wrap="square">
            <a:spAutoFit/>
          </a:bodyPr>
          <a:lstStyle/>
          <a:p>
            <a:pPr algn="ctr"/>
            <a:r>
              <a:rPr lang="en-US" altLang="ja-JP" sz="2800" dirty="0"/>
              <a:t>PAX4</a:t>
            </a:r>
            <a:r>
              <a:rPr lang="ja-JP" altLang="en-US" sz="2800" dirty="0"/>
              <a:t>は</a:t>
            </a:r>
            <a:r>
              <a:rPr lang="en-US" altLang="ja-JP" sz="2800" dirty="0"/>
              <a:t>other EEC subtypes</a:t>
            </a:r>
            <a:r>
              <a:rPr lang="ja-JP" altLang="en-US" sz="2800" dirty="0"/>
              <a:t>の誘導を阻害する？</a:t>
            </a:r>
            <a:endParaRPr lang="en-US" altLang="ja-JP" sz="2800" dirty="0"/>
          </a:p>
        </p:txBody>
      </p:sp>
      <p:grpSp>
        <p:nvGrpSpPr>
          <p:cNvPr id="24" name="グループ化 23">
            <a:extLst>
              <a:ext uri="{FF2B5EF4-FFF2-40B4-BE49-F238E27FC236}">
                <a16:creationId xmlns:a16="http://schemas.microsoft.com/office/drawing/2014/main" id="{78CAD2EF-B4C3-ACEF-44F2-C30ED35AFA75}"/>
              </a:ext>
            </a:extLst>
          </p:cNvPr>
          <p:cNvGrpSpPr/>
          <p:nvPr/>
        </p:nvGrpSpPr>
        <p:grpSpPr>
          <a:xfrm>
            <a:off x="1827317" y="1681667"/>
            <a:ext cx="8794166" cy="4058205"/>
            <a:chOff x="1827317" y="1824542"/>
            <a:chExt cx="8794166" cy="4058205"/>
          </a:xfrm>
        </p:grpSpPr>
        <p:grpSp>
          <p:nvGrpSpPr>
            <p:cNvPr id="5" name="グループ化 4">
              <a:extLst>
                <a:ext uri="{FF2B5EF4-FFF2-40B4-BE49-F238E27FC236}">
                  <a16:creationId xmlns:a16="http://schemas.microsoft.com/office/drawing/2014/main" id="{C84F69BB-42C7-7938-9C52-399722B28F1E}"/>
                </a:ext>
              </a:extLst>
            </p:cNvPr>
            <p:cNvGrpSpPr>
              <a:grpSpLocks noChangeAspect="1"/>
            </p:cNvGrpSpPr>
            <p:nvPr/>
          </p:nvGrpSpPr>
          <p:grpSpPr>
            <a:xfrm>
              <a:off x="2079695" y="1824542"/>
              <a:ext cx="8541788" cy="3660298"/>
              <a:chOff x="3297381" y="1436926"/>
              <a:chExt cx="8357004" cy="3581115"/>
            </a:xfrm>
          </p:grpSpPr>
          <p:pic>
            <p:nvPicPr>
              <p:cNvPr id="3" name="Picture 2">
                <a:extLst>
                  <a:ext uri="{FF2B5EF4-FFF2-40B4-BE49-F238E27FC236}">
                    <a16:creationId xmlns:a16="http://schemas.microsoft.com/office/drawing/2014/main" id="{78153EED-7488-DA64-BC4D-656ADBADBE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2" t="1751" b="54478"/>
              <a:stretch/>
            </p:blipFill>
            <p:spPr bwMode="auto">
              <a:xfrm>
                <a:off x="3297381" y="1606550"/>
                <a:ext cx="8357004" cy="341149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BF54BAA4-9762-DBFC-1096-C8EB11621548}"/>
                  </a:ext>
                </a:extLst>
              </p:cNvPr>
              <p:cNvSpPr/>
              <p:nvPr/>
            </p:nvSpPr>
            <p:spPr>
              <a:xfrm>
                <a:off x="3297381" y="1436926"/>
                <a:ext cx="399476" cy="339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正方形/長方形 7">
              <a:extLst>
                <a:ext uri="{FF2B5EF4-FFF2-40B4-BE49-F238E27FC236}">
                  <a16:creationId xmlns:a16="http://schemas.microsoft.com/office/drawing/2014/main" id="{3AA2BBD0-C752-52D2-7A66-5641BC0E76DE}"/>
                </a:ext>
              </a:extLst>
            </p:cNvPr>
            <p:cNvSpPr/>
            <p:nvPr/>
          </p:nvSpPr>
          <p:spPr>
            <a:xfrm>
              <a:off x="9065203" y="4242641"/>
              <a:ext cx="1556280" cy="249382"/>
            </a:xfrm>
            <a:prstGeom prst="rect">
              <a:avLst/>
            </a:prstGeom>
            <a:noFill/>
            <a:ln w="317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54F5298-3A62-8FE4-0962-DB124055CDC3}"/>
                </a:ext>
              </a:extLst>
            </p:cNvPr>
            <p:cNvSpPr/>
            <p:nvPr/>
          </p:nvSpPr>
          <p:spPr>
            <a:xfrm>
              <a:off x="9065203" y="3473524"/>
              <a:ext cx="1062181" cy="249382"/>
            </a:xfrm>
            <a:prstGeom prst="rect">
              <a:avLst/>
            </a:prstGeom>
            <a:noFill/>
            <a:ln w="317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53B339C2-4767-7487-DF0E-3921A0BA9B2F}"/>
                </a:ext>
              </a:extLst>
            </p:cNvPr>
            <p:cNvCxnSpPr>
              <a:cxnSpLocks/>
            </p:cNvCxnSpPr>
            <p:nvPr/>
          </p:nvCxnSpPr>
          <p:spPr>
            <a:xfrm flipV="1">
              <a:off x="4345420" y="3358258"/>
              <a:ext cx="249382" cy="884383"/>
            </a:xfrm>
            <a:prstGeom prst="straightConnector1">
              <a:avLst/>
            </a:prstGeom>
            <a:ln w="31750">
              <a:gradFill>
                <a:gsLst>
                  <a:gs pos="0">
                    <a:schemeClr val="accent2"/>
                  </a:gs>
                  <a:gs pos="100000">
                    <a:schemeClr val="accent4"/>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A56229E-176B-4412-46EE-1DB2A1D60121}"/>
                </a:ext>
              </a:extLst>
            </p:cNvPr>
            <p:cNvCxnSpPr>
              <a:cxnSpLocks/>
            </p:cNvCxnSpPr>
            <p:nvPr/>
          </p:nvCxnSpPr>
          <p:spPr>
            <a:xfrm flipV="1">
              <a:off x="5027515" y="3004967"/>
              <a:ext cx="195360" cy="717939"/>
            </a:xfrm>
            <a:prstGeom prst="straightConnector1">
              <a:avLst/>
            </a:prstGeom>
            <a:ln w="31750">
              <a:gradFill>
                <a:gsLst>
                  <a:gs pos="0">
                    <a:schemeClr val="accent2"/>
                  </a:gs>
                  <a:gs pos="100000">
                    <a:schemeClr val="accent4"/>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D33D3C8-83D6-11D7-0EC2-C32527467699}"/>
                </a:ext>
              </a:extLst>
            </p:cNvPr>
            <p:cNvCxnSpPr>
              <a:cxnSpLocks/>
            </p:cNvCxnSpPr>
            <p:nvPr/>
          </p:nvCxnSpPr>
          <p:spPr>
            <a:xfrm flipV="1">
              <a:off x="5557908" y="2709403"/>
              <a:ext cx="265331" cy="1123090"/>
            </a:xfrm>
            <a:prstGeom prst="straightConnector1">
              <a:avLst/>
            </a:prstGeom>
            <a:ln w="31750">
              <a:gradFill>
                <a:gsLst>
                  <a:gs pos="0">
                    <a:schemeClr val="accent2"/>
                  </a:gs>
                  <a:gs pos="100000">
                    <a:schemeClr val="accent4"/>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CE9915C-62BB-538A-5DE8-02F56D40B45D}"/>
                </a:ext>
              </a:extLst>
            </p:cNvPr>
            <p:cNvCxnSpPr>
              <a:cxnSpLocks/>
            </p:cNvCxnSpPr>
            <p:nvPr/>
          </p:nvCxnSpPr>
          <p:spPr>
            <a:xfrm flipV="1">
              <a:off x="6267713" y="3270948"/>
              <a:ext cx="211307" cy="383743"/>
            </a:xfrm>
            <a:prstGeom prst="straightConnector1">
              <a:avLst/>
            </a:prstGeom>
            <a:ln w="31750">
              <a:gradFill>
                <a:gsLst>
                  <a:gs pos="0">
                    <a:schemeClr val="accent2"/>
                  </a:gs>
                  <a:gs pos="100000">
                    <a:schemeClr val="accent4"/>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0A85AE9-B7DF-A2E6-7A05-26105DD9ABDC}"/>
                </a:ext>
              </a:extLst>
            </p:cNvPr>
            <p:cNvCxnSpPr>
              <a:cxnSpLocks/>
            </p:cNvCxnSpPr>
            <p:nvPr/>
          </p:nvCxnSpPr>
          <p:spPr>
            <a:xfrm flipV="1">
              <a:off x="6888270" y="2974515"/>
              <a:ext cx="211307" cy="383743"/>
            </a:xfrm>
            <a:prstGeom prst="straightConnector1">
              <a:avLst/>
            </a:prstGeom>
            <a:ln w="31750">
              <a:gradFill>
                <a:gsLst>
                  <a:gs pos="0">
                    <a:schemeClr val="accent2"/>
                  </a:gs>
                  <a:gs pos="100000">
                    <a:schemeClr val="accent4"/>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E754154-1D1B-F56B-7781-596208C95DD7}"/>
                </a:ext>
              </a:extLst>
            </p:cNvPr>
            <p:cNvCxnSpPr>
              <a:cxnSpLocks/>
            </p:cNvCxnSpPr>
            <p:nvPr/>
          </p:nvCxnSpPr>
          <p:spPr>
            <a:xfrm flipV="1">
              <a:off x="7479006" y="3004967"/>
              <a:ext cx="209978" cy="1362365"/>
            </a:xfrm>
            <a:prstGeom prst="straightConnector1">
              <a:avLst/>
            </a:prstGeom>
            <a:ln w="31750">
              <a:gradFill>
                <a:gsLst>
                  <a:gs pos="0">
                    <a:schemeClr val="accent2"/>
                  </a:gs>
                  <a:gs pos="100000">
                    <a:schemeClr val="accent4"/>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27A1F93-521E-B7DB-8AE4-024DA7C1C73E}"/>
                </a:ext>
              </a:extLst>
            </p:cNvPr>
            <p:cNvCxnSpPr>
              <a:cxnSpLocks/>
            </p:cNvCxnSpPr>
            <p:nvPr/>
          </p:nvCxnSpPr>
          <p:spPr>
            <a:xfrm flipV="1">
              <a:off x="8107079" y="2709403"/>
              <a:ext cx="209978" cy="1362365"/>
            </a:xfrm>
            <a:prstGeom prst="straightConnector1">
              <a:avLst/>
            </a:prstGeom>
            <a:ln w="31750">
              <a:gradFill>
                <a:gsLst>
                  <a:gs pos="0">
                    <a:schemeClr val="accent2"/>
                  </a:gs>
                  <a:gs pos="100000">
                    <a:schemeClr val="accent4"/>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B023D4CE-C50D-EA4C-03A3-ACDF49DAF03A}"/>
                </a:ext>
              </a:extLst>
            </p:cNvPr>
            <p:cNvCxnSpPr>
              <a:cxnSpLocks/>
            </p:cNvCxnSpPr>
            <p:nvPr/>
          </p:nvCxnSpPr>
          <p:spPr>
            <a:xfrm flipV="1">
              <a:off x="8735152" y="2709403"/>
              <a:ext cx="209978" cy="1362365"/>
            </a:xfrm>
            <a:prstGeom prst="straightConnector1">
              <a:avLst/>
            </a:prstGeom>
            <a:ln w="31750">
              <a:gradFill>
                <a:gsLst>
                  <a:gs pos="0">
                    <a:schemeClr val="accent2"/>
                  </a:gs>
                  <a:gs pos="100000">
                    <a:schemeClr val="accent4"/>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793E5AB-AB23-3ECB-E581-32AC9120095F}"/>
                </a:ext>
              </a:extLst>
            </p:cNvPr>
            <p:cNvCxnSpPr>
              <a:cxnSpLocks/>
            </p:cNvCxnSpPr>
            <p:nvPr/>
          </p:nvCxnSpPr>
          <p:spPr>
            <a:xfrm>
              <a:off x="2488003" y="5513415"/>
              <a:ext cx="115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C52D0C9-6B71-433C-4EF8-C0AAECEAB8A9}"/>
                </a:ext>
              </a:extLst>
            </p:cNvPr>
            <p:cNvCxnSpPr>
              <a:cxnSpLocks/>
            </p:cNvCxnSpPr>
            <p:nvPr/>
          </p:nvCxnSpPr>
          <p:spPr>
            <a:xfrm>
              <a:off x="3886494" y="5513415"/>
              <a:ext cx="504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5D62199-38DC-5E14-FCC2-2FA927ED9C55}"/>
                </a:ext>
              </a:extLst>
            </p:cNvPr>
            <p:cNvSpPr txBox="1"/>
            <p:nvPr/>
          </p:nvSpPr>
          <p:spPr>
            <a:xfrm>
              <a:off x="5506697" y="5513415"/>
              <a:ext cx="2193693" cy="369332"/>
            </a:xfrm>
            <a:prstGeom prst="rect">
              <a:avLst/>
            </a:prstGeom>
            <a:noFill/>
          </p:spPr>
          <p:txBody>
            <a:bodyPr wrap="square">
              <a:spAutoFit/>
            </a:bodyPr>
            <a:lstStyle/>
            <a:p>
              <a:r>
                <a:rPr lang="en-US" altLang="ja-JP" sz="1800" dirty="0">
                  <a:solidFill>
                    <a:srgbClr val="7030A0"/>
                  </a:solidFill>
                </a:rPr>
                <a:t>Other EEC subtypes</a:t>
              </a:r>
            </a:p>
          </p:txBody>
        </p:sp>
        <p:sp>
          <p:nvSpPr>
            <p:cNvPr id="21" name="テキスト ボックス 20">
              <a:extLst>
                <a:ext uri="{FF2B5EF4-FFF2-40B4-BE49-F238E27FC236}">
                  <a16:creationId xmlns:a16="http://schemas.microsoft.com/office/drawing/2014/main" id="{9B83444B-EEA7-5649-B8A7-BBE37EAF156F}"/>
                </a:ext>
              </a:extLst>
            </p:cNvPr>
            <p:cNvSpPr txBox="1"/>
            <p:nvPr/>
          </p:nvSpPr>
          <p:spPr>
            <a:xfrm>
              <a:off x="1827317" y="5513415"/>
              <a:ext cx="2473372" cy="369332"/>
            </a:xfrm>
            <a:prstGeom prst="rect">
              <a:avLst/>
            </a:prstGeom>
            <a:noFill/>
          </p:spPr>
          <p:txBody>
            <a:bodyPr wrap="square">
              <a:spAutoFit/>
            </a:bodyPr>
            <a:lstStyle/>
            <a:p>
              <a:r>
                <a:rPr lang="en-US" altLang="ja-JP" sz="1800" dirty="0">
                  <a:solidFill>
                    <a:schemeClr val="accent2"/>
                  </a:solidFill>
                </a:rPr>
                <a:t>Enterochromaffin cell</a:t>
              </a:r>
            </a:p>
          </p:txBody>
        </p:sp>
      </p:grpSp>
    </p:spTree>
    <p:extLst>
      <p:ext uri="{BB962C8B-B14F-4D97-AF65-F5344CB8AC3E}">
        <p14:creationId xmlns:p14="http://schemas.microsoft.com/office/powerpoint/2010/main" val="2590278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C1271E04-5F9C-B0C2-4EEF-EB7CDDC49B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166" r="65821" b="7373"/>
          <a:stretch/>
        </p:blipFill>
        <p:spPr bwMode="auto">
          <a:xfrm>
            <a:off x="4078143" y="1755392"/>
            <a:ext cx="4542271" cy="394008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890BCD-7EE1-0193-E6E9-8564AAB8468F}"/>
              </a:ext>
            </a:extLst>
          </p:cNvPr>
          <p:cNvSpPr txBox="1"/>
          <p:nvPr/>
        </p:nvSpPr>
        <p:spPr>
          <a:xfrm>
            <a:off x="2386201" y="216670"/>
            <a:ext cx="7419598" cy="523220"/>
          </a:xfrm>
          <a:prstGeom prst="rect">
            <a:avLst/>
          </a:prstGeom>
          <a:noFill/>
        </p:spPr>
        <p:txBody>
          <a:bodyPr wrap="square">
            <a:spAutoFit/>
          </a:bodyPr>
          <a:lstStyle/>
          <a:p>
            <a:pPr algn="ctr"/>
            <a:r>
              <a:rPr lang="en-US" altLang="ja-JP" sz="2800" dirty="0"/>
              <a:t>PAX4</a:t>
            </a:r>
            <a:r>
              <a:rPr lang="ja-JP" altLang="en-US" sz="2800" dirty="0"/>
              <a:t>は</a:t>
            </a:r>
            <a:r>
              <a:rPr lang="en-US" altLang="ja-JP" sz="2800" dirty="0"/>
              <a:t>other EEC subtypes</a:t>
            </a:r>
            <a:r>
              <a:rPr lang="ja-JP" altLang="en-US" sz="2800" dirty="0"/>
              <a:t>の誘導を阻害する？</a:t>
            </a:r>
            <a:endParaRPr lang="en-US" altLang="ja-JP" sz="2800" dirty="0"/>
          </a:p>
        </p:txBody>
      </p:sp>
      <p:sp>
        <p:nvSpPr>
          <p:cNvPr id="3" name="テキスト ボックス 2">
            <a:extLst>
              <a:ext uri="{FF2B5EF4-FFF2-40B4-BE49-F238E27FC236}">
                <a16:creationId xmlns:a16="http://schemas.microsoft.com/office/drawing/2014/main" id="{62571A11-EF28-48E3-003B-9D8D6DAEF1A4}"/>
              </a:ext>
            </a:extLst>
          </p:cNvPr>
          <p:cNvSpPr txBox="1"/>
          <p:nvPr/>
        </p:nvSpPr>
        <p:spPr>
          <a:xfrm>
            <a:off x="411019" y="5976626"/>
            <a:ext cx="11369963" cy="400110"/>
          </a:xfrm>
          <a:prstGeom prst="rect">
            <a:avLst/>
          </a:prstGeom>
          <a:noFill/>
        </p:spPr>
        <p:txBody>
          <a:bodyPr wrap="square">
            <a:spAutoFit/>
          </a:bodyPr>
          <a:lstStyle/>
          <a:p>
            <a:pPr algn="ctr"/>
            <a:r>
              <a:rPr lang="en-US" altLang="ja-JP" sz="2000" dirty="0"/>
              <a:t>ZNF800</a:t>
            </a:r>
            <a:r>
              <a:rPr lang="ja-JP" altLang="en-US" sz="2000" dirty="0"/>
              <a:t>のノックアウトによる</a:t>
            </a:r>
            <a:r>
              <a:rPr lang="en-US" altLang="ja-JP" sz="2000" b="1" dirty="0">
                <a:latin typeface="+mj-lt"/>
              </a:rPr>
              <a:t>EC</a:t>
            </a:r>
            <a:r>
              <a:rPr lang="ja-JP" altLang="en-US" sz="2000" b="1" dirty="0">
                <a:latin typeface="+mj-lt"/>
              </a:rPr>
              <a:t>細胞へ</a:t>
            </a:r>
            <a:r>
              <a:rPr lang="en-US" altLang="ja-JP" sz="2000" b="1" dirty="0">
                <a:latin typeface="+mj-lt"/>
              </a:rPr>
              <a:t>bias</a:t>
            </a:r>
            <a:r>
              <a:rPr lang="ja-JP" altLang="en-US" sz="2000" b="1" dirty="0">
                <a:latin typeface="+mj-lt"/>
              </a:rPr>
              <a:t>のかかった分化が、</a:t>
            </a:r>
            <a:r>
              <a:rPr lang="en-US" altLang="ja-JP" sz="2000" b="1" dirty="0">
                <a:latin typeface="+mj-lt"/>
              </a:rPr>
              <a:t>PAX4</a:t>
            </a:r>
            <a:r>
              <a:rPr lang="ja-JP" altLang="en-US" sz="2000" b="1" dirty="0">
                <a:latin typeface="+mj-lt"/>
              </a:rPr>
              <a:t>の誘導に起因</a:t>
            </a:r>
            <a:r>
              <a:rPr lang="ja-JP" altLang="en-US" sz="2000" b="1" dirty="0"/>
              <a:t>することが示唆</a:t>
            </a:r>
            <a:r>
              <a:rPr lang="ja-JP" altLang="en-US" sz="2000" dirty="0"/>
              <a:t>された。</a:t>
            </a:r>
            <a:endParaRPr lang="en-US" altLang="ja-JP" sz="2000" dirty="0"/>
          </a:p>
        </p:txBody>
      </p:sp>
      <p:sp>
        <p:nvSpPr>
          <p:cNvPr id="4" name="テキスト ボックス 3">
            <a:extLst>
              <a:ext uri="{FF2B5EF4-FFF2-40B4-BE49-F238E27FC236}">
                <a16:creationId xmlns:a16="http://schemas.microsoft.com/office/drawing/2014/main" id="{6F82324B-041E-8308-9EBB-8AB466703ED8}"/>
              </a:ext>
            </a:extLst>
          </p:cNvPr>
          <p:cNvSpPr txBox="1"/>
          <p:nvPr/>
        </p:nvSpPr>
        <p:spPr>
          <a:xfrm>
            <a:off x="4781511" y="1231676"/>
            <a:ext cx="3390939" cy="400110"/>
          </a:xfrm>
          <a:prstGeom prst="rect">
            <a:avLst/>
          </a:prstGeom>
          <a:noFill/>
        </p:spPr>
        <p:txBody>
          <a:bodyPr wrap="square">
            <a:spAutoFit/>
          </a:bodyPr>
          <a:lstStyle/>
          <a:p>
            <a:pPr algn="ctr"/>
            <a:r>
              <a:rPr lang="ja-JP" altLang="en-US" sz="2000" dirty="0"/>
              <a:t>細胞種固有のホルモン分泌量</a:t>
            </a:r>
            <a:endParaRPr lang="en-US" altLang="ja-JP" sz="2000" dirty="0"/>
          </a:p>
        </p:txBody>
      </p:sp>
    </p:spTree>
    <p:extLst>
      <p:ext uri="{BB962C8B-B14F-4D97-AF65-F5344CB8AC3E}">
        <p14:creationId xmlns:p14="http://schemas.microsoft.com/office/powerpoint/2010/main" val="3344263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02D7326E-FC66-9994-8186-440A0374484A}"/>
              </a:ext>
            </a:extLst>
          </p:cNvPr>
          <p:cNvGrpSpPr>
            <a:grpSpLocks noChangeAspect="1"/>
          </p:cNvGrpSpPr>
          <p:nvPr/>
        </p:nvGrpSpPr>
        <p:grpSpPr>
          <a:xfrm>
            <a:off x="1160088" y="1150085"/>
            <a:ext cx="4770450" cy="4370949"/>
            <a:chOff x="1477819" y="1260762"/>
            <a:chExt cx="4368800" cy="4002935"/>
          </a:xfrm>
        </p:grpSpPr>
        <p:pic>
          <p:nvPicPr>
            <p:cNvPr id="4" name="Picture 2">
              <a:extLst>
                <a:ext uri="{FF2B5EF4-FFF2-40B4-BE49-F238E27FC236}">
                  <a16:creationId xmlns:a16="http://schemas.microsoft.com/office/drawing/2014/main" id="{FC7E1CCF-7E16-BE0E-9DD4-EEBC978871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771" t="46061"/>
            <a:stretch/>
          </p:blipFill>
          <p:spPr bwMode="auto">
            <a:xfrm>
              <a:off x="1477819" y="1260762"/>
              <a:ext cx="4368800" cy="4002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CF693849-A73C-1169-0F3C-E474C747BB09}"/>
                </a:ext>
              </a:extLst>
            </p:cNvPr>
            <p:cNvSpPr/>
            <p:nvPr/>
          </p:nvSpPr>
          <p:spPr>
            <a:xfrm>
              <a:off x="1562076" y="1260762"/>
              <a:ext cx="408309" cy="346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6EF7425E-9901-2773-9A6F-F5E8F4DA5336}"/>
              </a:ext>
            </a:extLst>
          </p:cNvPr>
          <p:cNvGrpSpPr>
            <a:grpSpLocks noChangeAspect="1"/>
          </p:cNvGrpSpPr>
          <p:nvPr/>
        </p:nvGrpSpPr>
        <p:grpSpPr>
          <a:xfrm>
            <a:off x="7462982" y="1150085"/>
            <a:ext cx="2586182" cy="4557828"/>
            <a:chOff x="7693891" y="1150086"/>
            <a:chExt cx="2586182" cy="4557828"/>
          </a:xfrm>
        </p:grpSpPr>
        <p:pic>
          <p:nvPicPr>
            <p:cNvPr id="4098" name="Picture 2">
              <a:extLst>
                <a:ext uri="{FF2B5EF4-FFF2-40B4-BE49-F238E27FC236}">
                  <a16:creationId xmlns:a16="http://schemas.microsoft.com/office/drawing/2014/main" id="{3C703067-78D6-FE87-133B-2DE1C1D01F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94" t="46060" r="44866" b="5994"/>
            <a:stretch/>
          </p:blipFill>
          <p:spPr bwMode="auto">
            <a:xfrm>
              <a:off x="7693891" y="1150086"/>
              <a:ext cx="2586182" cy="4557828"/>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74DCAEE2-8918-5915-A8C3-BECFC16359C4}"/>
                </a:ext>
              </a:extLst>
            </p:cNvPr>
            <p:cNvSpPr/>
            <p:nvPr/>
          </p:nvSpPr>
          <p:spPr>
            <a:xfrm>
              <a:off x="7693891" y="1260762"/>
              <a:ext cx="408309" cy="346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74B2FB52-91AD-CA40-272C-676EC93123F3}"/>
              </a:ext>
            </a:extLst>
          </p:cNvPr>
          <p:cNvSpPr txBox="1"/>
          <p:nvPr/>
        </p:nvSpPr>
        <p:spPr>
          <a:xfrm>
            <a:off x="411018" y="6118108"/>
            <a:ext cx="11369963" cy="400110"/>
          </a:xfrm>
          <a:prstGeom prst="rect">
            <a:avLst/>
          </a:prstGeom>
          <a:noFill/>
        </p:spPr>
        <p:txBody>
          <a:bodyPr wrap="square">
            <a:spAutoFit/>
          </a:bodyPr>
          <a:lstStyle/>
          <a:p>
            <a:pPr algn="ctr"/>
            <a:r>
              <a:rPr lang="en-US" altLang="ja-JP" sz="2000" dirty="0"/>
              <a:t>PAX4</a:t>
            </a:r>
            <a:r>
              <a:rPr lang="ja-JP" altLang="en-US" sz="2000" dirty="0"/>
              <a:t>は</a:t>
            </a:r>
            <a:r>
              <a:rPr lang="en-US" altLang="ja-JP" sz="2000" dirty="0"/>
              <a:t>ARX</a:t>
            </a:r>
            <a:r>
              <a:rPr lang="ja-JP" altLang="en-US" sz="2000" dirty="0"/>
              <a:t>の誘導を阻害することにより、</a:t>
            </a:r>
            <a:r>
              <a:rPr lang="en-US" altLang="ja-JP" sz="2000" dirty="0"/>
              <a:t>other EEC subtypes</a:t>
            </a:r>
            <a:r>
              <a:rPr lang="ja-JP" altLang="en-US" sz="2000" dirty="0"/>
              <a:t>の分化を負に制御する？</a:t>
            </a:r>
            <a:endParaRPr lang="en-US" altLang="ja-JP" sz="2000" dirty="0"/>
          </a:p>
        </p:txBody>
      </p:sp>
      <p:sp>
        <p:nvSpPr>
          <p:cNvPr id="2" name="テキスト ボックス 1">
            <a:extLst>
              <a:ext uri="{FF2B5EF4-FFF2-40B4-BE49-F238E27FC236}">
                <a16:creationId xmlns:a16="http://schemas.microsoft.com/office/drawing/2014/main" id="{77A027FA-DD21-DFF9-B51D-A1B376A1D3AC}"/>
              </a:ext>
            </a:extLst>
          </p:cNvPr>
          <p:cNvSpPr txBox="1"/>
          <p:nvPr/>
        </p:nvSpPr>
        <p:spPr>
          <a:xfrm>
            <a:off x="2386201" y="216670"/>
            <a:ext cx="7419598" cy="523220"/>
          </a:xfrm>
          <a:prstGeom prst="rect">
            <a:avLst/>
          </a:prstGeom>
          <a:noFill/>
        </p:spPr>
        <p:txBody>
          <a:bodyPr wrap="square">
            <a:spAutoFit/>
          </a:bodyPr>
          <a:lstStyle/>
          <a:p>
            <a:pPr algn="ctr"/>
            <a:r>
              <a:rPr lang="en-US" altLang="ja-JP" sz="2800" dirty="0"/>
              <a:t>PAX4</a:t>
            </a:r>
            <a:r>
              <a:rPr lang="ja-JP" altLang="en-US" sz="2800" dirty="0"/>
              <a:t>は</a:t>
            </a:r>
            <a:r>
              <a:rPr lang="en-US" altLang="ja-JP" sz="2800" dirty="0"/>
              <a:t>other EEC subtypes</a:t>
            </a:r>
            <a:r>
              <a:rPr lang="ja-JP" altLang="en-US" sz="2800" dirty="0"/>
              <a:t>の誘導を阻害する？</a:t>
            </a:r>
            <a:endParaRPr lang="en-US" altLang="ja-JP" sz="2800" dirty="0"/>
          </a:p>
        </p:txBody>
      </p:sp>
      <p:sp>
        <p:nvSpPr>
          <p:cNvPr id="3" name="テキスト ボックス 2">
            <a:extLst>
              <a:ext uri="{FF2B5EF4-FFF2-40B4-BE49-F238E27FC236}">
                <a16:creationId xmlns:a16="http://schemas.microsoft.com/office/drawing/2014/main" id="{2BAC343C-7A52-C952-6049-9761665773B7}"/>
              </a:ext>
            </a:extLst>
          </p:cNvPr>
          <p:cNvSpPr txBox="1"/>
          <p:nvPr/>
        </p:nvSpPr>
        <p:spPr>
          <a:xfrm>
            <a:off x="3144497" y="5543057"/>
            <a:ext cx="2193693" cy="369332"/>
          </a:xfrm>
          <a:prstGeom prst="rect">
            <a:avLst/>
          </a:prstGeom>
          <a:noFill/>
        </p:spPr>
        <p:txBody>
          <a:bodyPr wrap="square">
            <a:spAutoFit/>
          </a:bodyPr>
          <a:lstStyle/>
          <a:p>
            <a:r>
              <a:rPr lang="en-US" altLang="ja-JP" sz="1800" dirty="0"/>
              <a:t>Other EEC subtypes</a:t>
            </a:r>
          </a:p>
        </p:txBody>
      </p:sp>
    </p:spTree>
    <p:extLst>
      <p:ext uri="{BB962C8B-B14F-4D97-AF65-F5344CB8AC3E}">
        <p14:creationId xmlns:p14="http://schemas.microsoft.com/office/powerpoint/2010/main" val="254012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2155D819-1283-B30A-AC90-928D31CB5A50}"/>
              </a:ext>
            </a:extLst>
          </p:cNvPr>
          <p:cNvSpPr txBox="1"/>
          <p:nvPr/>
        </p:nvSpPr>
        <p:spPr>
          <a:xfrm>
            <a:off x="328900" y="110731"/>
            <a:ext cx="3818557" cy="523220"/>
          </a:xfrm>
          <a:prstGeom prst="rect">
            <a:avLst/>
          </a:prstGeom>
          <a:noFill/>
        </p:spPr>
        <p:txBody>
          <a:bodyPr wrap="square">
            <a:spAutoFit/>
          </a:bodyPr>
          <a:lstStyle/>
          <a:p>
            <a:r>
              <a:rPr lang="en-US" altLang="ja-JP" sz="2800" dirty="0"/>
              <a:t>Wnt</a:t>
            </a:r>
            <a:r>
              <a:rPr lang="ja-JP" altLang="en-US" sz="2800" dirty="0"/>
              <a:t>シグナル経路の同定</a:t>
            </a:r>
            <a:endParaRPr lang="en-US" altLang="ja-JP" sz="2800" dirty="0"/>
          </a:p>
        </p:txBody>
      </p:sp>
      <p:sp>
        <p:nvSpPr>
          <p:cNvPr id="34" name="テキスト ボックス 33">
            <a:extLst>
              <a:ext uri="{FF2B5EF4-FFF2-40B4-BE49-F238E27FC236}">
                <a16:creationId xmlns:a16="http://schemas.microsoft.com/office/drawing/2014/main" id="{C137A104-DF58-DDC9-18DA-CAB9B612010B}"/>
              </a:ext>
            </a:extLst>
          </p:cNvPr>
          <p:cNvSpPr txBox="1"/>
          <p:nvPr/>
        </p:nvSpPr>
        <p:spPr>
          <a:xfrm>
            <a:off x="7871201" y="2410064"/>
            <a:ext cx="2764645" cy="646331"/>
          </a:xfrm>
          <a:prstGeom prst="rect">
            <a:avLst/>
          </a:prstGeom>
          <a:noFill/>
          <a:ln w="12700">
            <a:noFill/>
          </a:ln>
        </p:spPr>
        <p:txBody>
          <a:bodyPr wrap="square">
            <a:spAutoFit/>
          </a:bodyPr>
          <a:lstStyle/>
          <a:p>
            <a:pPr algn="ctr"/>
            <a:r>
              <a:rPr kumimoji="1" lang="en-US" altLang="ja-JP" sz="2000" b="1" i="1" dirty="0">
                <a:solidFill>
                  <a:schemeClr val="accent2"/>
                </a:solidFill>
                <a:latin typeface="+mj-lt"/>
                <a:ea typeface="Meiryo UI" panose="020B0604030504040204" pitchFamily="50" charset="-128"/>
                <a:cs typeface="Arial" panose="020B0604020202020204" pitchFamily="34" charset="0"/>
              </a:rPr>
              <a:t>APC</a:t>
            </a:r>
            <a:r>
              <a:rPr kumimoji="1" lang="ja-JP" altLang="en-US" sz="2000" b="1" dirty="0">
                <a:solidFill>
                  <a:schemeClr val="accent2"/>
                </a:solidFill>
                <a:latin typeface="+mj-lt"/>
                <a:ea typeface="Meiryo UI" panose="020B0604030504040204" pitchFamily="50" charset="-128"/>
                <a:cs typeface="Arial" panose="020B0604020202020204" pitchFamily="34" charset="0"/>
              </a:rPr>
              <a:t>変異細胞では</a:t>
            </a:r>
            <a:endParaRPr kumimoji="1" lang="en-US" altLang="ja-JP" sz="2000" b="1" dirty="0">
              <a:solidFill>
                <a:schemeClr val="accent2"/>
              </a:solidFill>
              <a:latin typeface="+mj-lt"/>
              <a:ea typeface="Meiryo UI" panose="020B0604030504040204" pitchFamily="50" charset="-128"/>
              <a:cs typeface="Arial" panose="020B0604020202020204" pitchFamily="34" charset="0"/>
            </a:endParaRPr>
          </a:p>
          <a:p>
            <a:pPr algn="ctr"/>
            <a:r>
              <a:rPr kumimoji="1" lang="ja-JP" altLang="en-US" sz="1600" dirty="0">
                <a:ea typeface="Meiryo UI" panose="020B0604030504040204" pitchFamily="50" charset="-128"/>
                <a:cs typeface="Arial" panose="020B0604020202020204" pitchFamily="34" charset="0"/>
              </a:rPr>
              <a:t>（大腸がんの</a:t>
            </a:r>
            <a:r>
              <a:rPr kumimoji="1" lang="en-US" altLang="ja-JP" sz="1600" dirty="0">
                <a:ea typeface="Meiryo UI" panose="020B0604030504040204" pitchFamily="50" charset="-128"/>
                <a:cs typeface="Arial" panose="020B0604020202020204" pitchFamily="34" charset="0"/>
              </a:rPr>
              <a:t>8</a:t>
            </a:r>
            <a:r>
              <a:rPr kumimoji="1" lang="ja-JP" altLang="en-US" sz="1600" dirty="0">
                <a:ea typeface="Meiryo UI" panose="020B0604030504040204" pitchFamily="50" charset="-128"/>
                <a:cs typeface="Arial" panose="020B0604020202020204" pitchFamily="34" charset="0"/>
              </a:rPr>
              <a:t>割で変異）</a:t>
            </a:r>
            <a:endParaRPr kumimoji="1" lang="en-US" altLang="ja-JP" sz="1600" dirty="0">
              <a:ea typeface="Meiryo UI" panose="020B0604030504040204" pitchFamily="50" charset="-128"/>
              <a:cs typeface="Arial" panose="020B0604020202020204" pitchFamily="34" charset="0"/>
            </a:endParaRPr>
          </a:p>
        </p:txBody>
      </p:sp>
      <p:grpSp>
        <p:nvGrpSpPr>
          <p:cNvPr id="66" name="グループ化 65">
            <a:extLst>
              <a:ext uri="{FF2B5EF4-FFF2-40B4-BE49-F238E27FC236}">
                <a16:creationId xmlns:a16="http://schemas.microsoft.com/office/drawing/2014/main" id="{27F74DC5-3096-C39D-E489-CD0598FFACB1}"/>
              </a:ext>
            </a:extLst>
          </p:cNvPr>
          <p:cNvGrpSpPr/>
          <p:nvPr/>
        </p:nvGrpSpPr>
        <p:grpSpPr>
          <a:xfrm>
            <a:off x="5114370" y="1822741"/>
            <a:ext cx="6033407" cy="2696693"/>
            <a:chOff x="4128776" y="2784883"/>
            <a:chExt cx="6033407" cy="2696693"/>
          </a:xfrm>
        </p:grpSpPr>
        <p:sp>
          <p:nvSpPr>
            <p:cNvPr id="67" name="正方形/長方形 66">
              <a:extLst>
                <a:ext uri="{FF2B5EF4-FFF2-40B4-BE49-F238E27FC236}">
                  <a16:creationId xmlns:a16="http://schemas.microsoft.com/office/drawing/2014/main" id="{65284109-CDD5-3B20-C782-ACC6DB435558}"/>
                </a:ext>
              </a:extLst>
            </p:cNvPr>
            <p:cNvSpPr/>
            <p:nvPr/>
          </p:nvSpPr>
          <p:spPr>
            <a:xfrm>
              <a:off x="4128776" y="2784883"/>
              <a:ext cx="6033407" cy="2696693"/>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テキスト ボックス 67">
              <a:extLst>
                <a:ext uri="{FF2B5EF4-FFF2-40B4-BE49-F238E27FC236}">
                  <a16:creationId xmlns:a16="http://schemas.microsoft.com/office/drawing/2014/main" id="{8B473BDE-895F-653A-D09E-1B167F5DC081}"/>
                </a:ext>
              </a:extLst>
            </p:cNvPr>
            <p:cNvSpPr txBox="1"/>
            <p:nvPr/>
          </p:nvSpPr>
          <p:spPr>
            <a:xfrm>
              <a:off x="5213430" y="5092397"/>
              <a:ext cx="4507811" cy="338554"/>
            </a:xfrm>
            <a:prstGeom prst="rect">
              <a:avLst/>
            </a:prstGeom>
            <a:noFill/>
          </p:spPr>
          <p:txBody>
            <a:bodyPr wrap="square">
              <a:spAutoFit/>
            </a:bodyPr>
            <a:lstStyle/>
            <a:p>
              <a:r>
                <a:rPr lang="en-US" altLang="ja-JP" sz="1600" dirty="0"/>
                <a:t>Marc van de </a:t>
              </a:r>
              <a:r>
                <a:rPr lang="en-US" altLang="ja-JP" sz="1600" dirty="0" err="1"/>
                <a:t>Wetering</a:t>
              </a:r>
              <a:r>
                <a:rPr lang="en-US" altLang="ja-JP" sz="1600" dirty="0"/>
                <a:t> et al., </a:t>
              </a:r>
              <a:r>
                <a:rPr lang="en-US" altLang="ja-JP" sz="1600" i="1" dirty="0">
                  <a:effectLst/>
                </a:rPr>
                <a:t>EMBO J,</a:t>
              </a:r>
              <a:r>
                <a:rPr lang="en-US" altLang="ja-JP" sz="1600" dirty="0"/>
                <a:t> </a:t>
              </a:r>
              <a:r>
                <a:rPr lang="en-US" altLang="ja-JP" sz="1600" b="1" dirty="0">
                  <a:effectLst/>
                  <a:latin typeface="+mj-lt"/>
                </a:rPr>
                <a:t>10</a:t>
              </a:r>
              <a:r>
                <a:rPr lang="ja-JP" altLang="en-US" sz="1600" b="1" dirty="0">
                  <a:latin typeface="+mj-lt"/>
                </a:rPr>
                <a:t> </a:t>
              </a:r>
              <a:r>
                <a:rPr lang="en-US" altLang="ja-JP" sz="1600" dirty="0"/>
                <a:t>(1991)</a:t>
              </a:r>
              <a:endParaRPr lang="ja-JP" altLang="en-US" sz="1600" dirty="0"/>
            </a:p>
          </p:txBody>
        </p:sp>
        <p:grpSp>
          <p:nvGrpSpPr>
            <p:cNvPr id="69" name="グループ化 68">
              <a:extLst>
                <a:ext uri="{FF2B5EF4-FFF2-40B4-BE49-F238E27FC236}">
                  <a16:creationId xmlns:a16="http://schemas.microsoft.com/office/drawing/2014/main" id="{4BBA2E6B-23DF-B6C0-3906-052D7A14E1CC}"/>
                </a:ext>
              </a:extLst>
            </p:cNvPr>
            <p:cNvGrpSpPr>
              <a:grpSpLocks noChangeAspect="1"/>
            </p:cNvGrpSpPr>
            <p:nvPr/>
          </p:nvGrpSpPr>
          <p:grpSpPr>
            <a:xfrm>
              <a:off x="4239510" y="2917214"/>
              <a:ext cx="5473343" cy="1537332"/>
              <a:chOff x="4061486" y="190189"/>
              <a:chExt cx="7887105" cy="2215300"/>
            </a:xfrm>
          </p:grpSpPr>
          <p:pic>
            <p:nvPicPr>
              <p:cNvPr id="72" name="図 71">
                <a:extLst>
                  <a:ext uri="{FF2B5EF4-FFF2-40B4-BE49-F238E27FC236}">
                    <a16:creationId xmlns:a16="http://schemas.microsoft.com/office/drawing/2014/main" id="{D2F2A79C-BA28-F255-86AC-8FEAA809FB79}"/>
                  </a:ext>
                </a:extLst>
              </p:cNvPr>
              <p:cNvPicPr>
                <a:picLocks noChangeAspect="1"/>
              </p:cNvPicPr>
              <p:nvPr/>
            </p:nvPicPr>
            <p:blipFill>
              <a:blip r:embed="rId3"/>
              <a:stretch>
                <a:fillRect/>
              </a:stretch>
            </p:blipFill>
            <p:spPr>
              <a:xfrm>
                <a:off x="4061486" y="190189"/>
                <a:ext cx="7887105" cy="1689187"/>
              </a:xfrm>
              <a:prstGeom prst="rect">
                <a:avLst/>
              </a:prstGeom>
            </p:spPr>
          </p:pic>
          <p:pic>
            <p:nvPicPr>
              <p:cNvPr id="73" name="図 72">
                <a:extLst>
                  <a:ext uri="{FF2B5EF4-FFF2-40B4-BE49-F238E27FC236}">
                    <a16:creationId xmlns:a16="http://schemas.microsoft.com/office/drawing/2014/main" id="{BAB95410-8FC6-0038-7FA9-5A91ED9E82AE}"/>
                  </a:ext>
                </a:extLst>
              </p:cNvPr>
              <p:cNvPicPr>
                <a:picLocks noChangeAspect="1"/>
              </p:cNvPicPr>
              <p:nvPr/>
            </p:nvPicPr>
            <p:blipFill>
              <a:blip r:embed="rId4"/>
              <a:stretch>
                <a:fillRect/>
              </a:stretch>
            </p:blipFill>
            <p:spPr>
              <a:xfrm>
                <a:off x="4154012" y="1879376"/>
                <a:ext cx="4378623" cy="526113"/>
              </a:xfrm>
              <a:prstGeom prst="rect">
                <a:avLst/>
              </a:prstGeom>
            </p:spPr>
          </p:pic>
        </p:grpSp>
        <p:sp>
          <p:nvSpPr>
            <p:cNvPr id="70" name="正方形/長方形 69">
              <a:extLst>
                <a:ext uri="{FF2B5EF4-FFF2-40B4-BE49-F238E27FC236}">
                  <a16:creationId xmlns:a16="http://schemas.microsoft.com/office/drawing/2014/main" id="{AA20C008-40FF-988E-DDAE-310E43A1C7FD}"/>
                </a:ext>
              </a:extLst>
            </p:cNvPr>
            <p:cNvSpPr/>
            <p:nvPr/>
          </p:nvSpPr>
          <p:spPr>
            <a:xfrm>
              <a:off x="5563745" y="4238610"/>
              <a:ext cx="903804" cy="204185"/>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06673EFB-9C20-24AF-1D6E-9D9C6AEBA5F4}"/>
                </a:ext>
              </a:extLst>
            </p:cNvPr>
            <p:cNvSpPr txBox="1"/>
            <p:nvPr/>
          </p:nvSpPr>
          <p:spPr>
            <a:xfrm>
              <a:off x="5221412" y="4651764"/>
              <a:ext cx="3689739" cy="400110"/>
            </a:xfrm>
            <a:prstGeom prst="rect">
              <a:avLst/>
            </a:prstGeom>
            <a:noFill/>
            <a:ln w="12700">
              <a:noFill/>
            </a:ln>
          </p:spPr>
          <p:txBody>
            <a:bodyPr wrap="square">
              <a:spAutoFit/>
            </a:bodyPr>
            <a:lstStyle/>
            <a:p>
              <a:r>
                <a:rPr kumimoji="1" lang="en-US" altLang="ja-JP" sz="2000" b="1" dirty="0">
                  <a:latin typeface="+mj-lt"/>
                  <a:ea typeface="Meiryo UI" panose="020B0604030504040204" pitchFamily="50" charset="-128"/>
                  <a:cs typeface="Arial" panose="020B0604020202020204" pitchFamily="34" charset="0"/>
                </a:rPr>
                <a:t>TCF</a:t>
              </a:r>
              <a:r>
                <a:rPr kumimoji="1" lang="ja-JP" altLang="en-US" sz="2000" b="1" dirty="0">
                  <a:latin typeface="+mj-lt"/>
                  <a:ea typeface="Meiryo UI" panose="020B0604030504040204" pitchFamily="50" charset="-128"/>
                  <a:cs typeface="Arial" panose="020B0604020202020204" pitchFamily="34" charset="0"/>
                </a:rPr>
                <a:t>分子</a:t>
              </a:r>
              <a:r>
                <a:rPr lang="ja-JP" altLang="en-US" sz="2000" b="1" dirty="0">
                  <a:latin typeface="+mj-lt"/>
                  <a:ea typeface="Meiryo UI" panose="020B0604030504040204" pitchFamily="50" charset="-128"/>
                  <a:cs typeface="Arial" panose="020B0604020202020204" pitchFamily="34" charset="0"/>
                </a:rPr>
                <a:t>の</a:t>
              </a:r>
              <a:r>
                <a:rPr kumimoji="1" lang="en-US" altLang="ja-JP" sz="2000" b="1" dirty="0">
                  <a:latin typeface="+mj-lt"/>
                  <a:ea typeface="Meiryo UI" panose="020B0604030504040204" pitchFamily="50" charset="-128"/>
                  <a:cs typeface="Arial" panose="020B0604020202020204" pitchFamily="34" charset="0"/>
                </a:rPr>
                <a:t>cloning</a:t>
              </a:r>
              <a:r>
                <a:rPr kumimoji="1" lang="ja-JP" altLang="en-US" sz="2000" b="1" dirty="0">
                  <a:latin typeface="+mj-lt"/>
                  <a:ea typeface="Meiryo UI" panose="020B0604030504040204" pitchFamily="50" charset="-128"/>
                  <a:cs typeface="Arial" panose="020B0604020202020204" pitchFamily="34" charset="0"/>
                </a:rPr>
                <a:t>に初めて成功</a:t>
              </a:r>
              <a:endParaRPr kumimoji="1" lang="en-US" altLang="ja-JP" sz="2000" b="1" dirty="0">
                <a:latin typeface="+mj-lt"/>
                <a:ea typeface="Meiryo UI" panose="020B0604030504040204" pitchFamily="50" charset="-128"/>
                <a:cs typeface="Arial" panose="020B0604020202020204" pitchFamily="34" charset="0"/>
              </a:endParaRPr>
            </a:p>
          </p:txBody>
        </p:sp>
      </p:grpSp>
      <p:pic>
        <p:nvPicPr>
          <p:cNvPr id="26" name="図 25">
            <a:extLst>
              <a:ext uri="{FF2B5EF4-FFF2-40B4-BE49-F238E27FC236}">
                <a16:creationId xmlns:a16="http://schemas.microsoft.com/office/drawing/2014/main" id="{A6E99F5F-9506-4B3F-B5B8-BC070627719A}"/>
              </a:ext>
            </a:extLst>
          </p:cNvPr>
          <p:cNvPicPr>
            <a:picLocks noChangeAspect="1"/>
          </p:cNvPicPr>
          <p:nvPr/>
        </p:nvPicPr>
        <p:blipFill>
          <a:blip r:embed="rId5"/>
          <a:stretch>
            <a:fillRect/>
          </a:stretch>
        </p:blipFill>
        <p:spPr>
          <a:xfrm>
            <a:off x="1346801" y="1169759"/>
            <a:ext cx="2974000" cy="4518481"/>
          </a:xfrm>
          <a:prstGeom prst="rect">
            <a:avLst/>
          </a:prstGeom>
        </p:spPr>
      </p:pic>
      <p:sp>
        <p:nvSpPr>
          <p:cNvPr id="28" name="テキスト ボックス 27">
            <a:extLst>
              <a:ext uri="{FF2B5EF4-FFF2-40B4-BE49-F238E27FC236}">
                <a16:creationId xmlns:a16="http://schemas.microsoft.com/office/drawing/2014/main" id="{5BE25738-E04D-2E71-FEB8-D92F1EBAB96E}"/>
              </a:ext>
            </a:extLst>
          </p:cNvPr>
          <p:cNvSpPr txBox="1"/>
          <p:nvPr/>
        </p:nvSpPr>
        <p:spPr>
          <a:xfrm>
            <a:off x="2299019" y="764540"/>
            <a:ext cx="1153372" cy="400110"/>
          </a:xfrm>
          <a:prstGeom prst="rect">
            <a:avLst/>
          </a:prstGeom>
          <a:noFill/>
          <a:ln w="12700">
            <a:noFill/>
          </a:ln>
        </p:spPr>
        <p:txBody>
          <a:bodyPr wrap="square">
            <a:spAutoFit/>
          </a:bodyPr>
          <a:lstStyle/>
          <a:p>
            <a:pPr algn="ctr"/>
            <a:r>
              <a:rPr kumimoji="1" lang="en-US" altLang="ja-JP" sz="2000" b="1" dirty="0">
                <a:solidFill>
                  <a:schemeClr val="accent2"/>
                </a:solidFill>
                <a:latin typeface="+mj-lt"/>
                <a:ea typeface="Meiryo UI" panose="020B0604030504040204" pitchFamily="50" charset="-128"/>
                <a:cs typeface="Arial" panose="020B0604020202020204" pitchFamily="34" charset="0"/>
              </a:rPr>
              <a:t>Wnt</a:t>
            </a:r>
            <a:r>
              <a:rPr kumimoji="1" lang="ja-JP" altLang="en-US" sz="2000" b="1" dirty="0">
                <a:solidFill>
                  <a:schemeClr val="accent2"/>
                </a:solidFill>
                <a:latin typeface="+mj-lt"/>
                <a:ea typeface="Meiryo UI" panose="020B0604030504040204" pitchFamily="50" charset="-128"/>
                <a:cs typeface="Arial" panose="020B0604020202020204" pitchFamily="34" charset="0"/>
              </a:rPr>
              <a:t>あり</a:t>
            </a:r>
            <a:endParaRPr kumimoji="1" lang="en-US" altLang="ja-JP" sz="2000" b="1" dirty="0">
              <a:solidFill>
                <a:schemeClr val="accent2"/>
              </a:solidFill>
              <a:latin typeface="+mj-lt"/>
              <a:ea typeface="Meiryo UI"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98153DFC-53F8-867A-BF9B-F3F9BB577708}"/>
              </a:ext>
            </a:extLst>
          </p:cNvPr>
          <p:cNvSpPr txBox="1"/>
          <p:nvPr/>
        </p:nvSpPr>
        <p:spPr>
          <a:xfrm>
            <a:off x="901883" y="6018884"/>
            <a:ext cx="3863836" cy="646331"/>
          </a:xfrm>
          <a:prstGeom prst="rect">
            <a:avLst/>
          </a:prstGeom>
          <a:noFill/>
          <a:ln w="19050">
            <a:noFill/>
            <a:prstDash val="dash"/>
          </a:ln>
        </p:spPr>
        <p:txBody>
          <a:bodyPr wrap="square" rtlCol="0">
            <a:spAutoFit/>
          </a:bodyPr>
          <a:lstStyle/>
          <a:p>
            <a:pPr algn="ctr"/>
            <a:r>
              <a:rPr kumimoji="1" lang="en-US" altLang="ja-JP" b="1" dirty="0" err="1">
                <a:solidFill>
                  <a:schemeClr val="accent1"/>
                </a:solidFill>
                <a:latin typeface="Arial" panose="020B0604020202020204" pitchFamily="34" charset="0"/>
                <a:ea typeface="Meiryo UI" panose="020B0604030504040204" pitchFamily="50" charset="-128"/>
                <a:cs typeface="Arial" panose="020B0604020202020204" pitchFamily="34" charset="0"/>
              </a:rPr>
              <a:t>Wnt</a:t>
            </a:r>
            <a:r>
              <a:rPr kumimoji="1" lang="ja-JP" altLang="en-US" b="1" dirty="0">
                <a:solidFill>
                  <a:schemeClr val="accent1"/>
                </a:solidFill>
                <a:latin typeface="Arial" panose="020B0604020202020204" pitchFamily="34" charset="0"/>
                <a:ea typeface="Meiryo UI" panose="020B0604030504040204" pitchFamily="50" charset="-128"/>
                <a:cs typeface="Arial" panose="020B0604020202020204" pitchFamily="34" charset="0"/>
              </a:rPr>
              <a:t>があるとき”のみ“</a:t>
            </a:r>
            <a:endParaRPr kumimoji="1" lang="en-US" altLang="ja-JP" b="1" dirty="0">
              <a:solidFill>
                <a:schemeClr val="accent1"/>
              </a:solidFill>
              <a:latin typeface="Arial" panose="020B0604020202020204" pitchFamily="34" charset="0"/>
              <a:ea typeface="Meiryo UI" panose="020B0604030504040204" pitchFamily="50" charset="-128"/>
              <a:cs typeface="Arial" panose="020B0604020202020204" pitchFamily="34" charset="0"/>
            </a:endParaRPr>
          </a:p>
          <a:p>
            <a:pPr algn="ctr"/>
            <a:r>
              <a:rPr kumimoji="1" lang="en-US" altLang="ja-JP" b="1" dirty="0" err="1">
                <a:latin typeface="Arial" panose="020B0604020202020204" pitchFamily="34" charset="0"/>
                <a:ea typeface="Meiryo UI" panose="020B0604030504040204" pitchFamily="50" charset="-128"/>
                <a:cs typeface="Arial" panose="020B0604020202020204" pitchFamily="34" charset="0"/>
              </a:rPr>
              <a:t>Wnt</a:t>
            </a:r>
            <a:r>
              <a:rPr kumimoji="1" lang="ja-JP" altLang="en-US" b="1" dirty="0">
                <a:latin typeface="Arial" panose="020B0604020202020204" pitchFamily="34" charset="0"/>
                <a:ea typeface="Meiryo UI" panose="020B0604030504040204" pitchFamily="50" charset="-128"/>
                <a:cs typeface="Arial" panose="020B0604020202020204" pitchFamily="34" charset="0"/>
              </a:rPr>
              <a:t>標的遺伝子の発現が促進</a:t>
            </a:r>
            <a:r>
              <a:rPr kumimoji="1" lang="ja-JP" altLang="en-US" dirty="0">
                <a:latin typeface="Arial" panose="020B0604020202020204" pitchFamily="34" charset="0"/>
                <a:ea typeface="Meiryo UI" panose="020B0604030504040204" pitchFamily="50" charset="-128"/>
                <a:cs typeface="Arial" panose="020B0604020202020204" pitchFamily="34" charset="0"/>
              </a:rPr>
              <a:t>される。</a:t>
            </a:r>
            <a:endParaRPr kumimoji="1" lang="en-US" altLang="ja-JP" dirty="0">
              <a:latin typeface="Arial" panose="020B0604020202020204" pitchFamily="34" charset="0"/>
              <a:ea typeface="Meiryo UI" panose="020B0604030504040204" pitchFamily="50" charset="-128"/>
              <a:cs typeface="Arial" panose="020B0604020202020204" pitchFamily="34" charset="0"/>
            </a:endParaRPr>
          </a:p>
        </p:txBody>
      </p:sp>
      <p:cxnSp>
        <p:nvCxnSpPr>
          <p:cNvPr id="31" name="直線矢印コネクタ 30">
            <a:extLst>
              <a:ext uri="{FF2B5EF4-FFF2-40B4-BE49-F238E27FC236}">
                <a16:creationId xmlns:a16="http://schemas.microsoft.com/office/drawing/2014/main" id="{3D3893E1-3A46-9240-3DD9-C082C37F8EC9}"/>
              </a:ext>
            </a:extLst>
          </p:cNvPr>
          <p:cNvCxnSpPr/>
          <p:nvPr/>
        </p:nvCxnSpPr>
        <p:spPr>
          <a:xfrm flipH="1">
            <a:off x="2661557" y="3812721"/>
            <a:ext cx="2204357" cy="1306286"/>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608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495B19B-410F-22A4-9047-36DE01B0F2CE}"/>
              </a:ext>
            </a:extLst>
          </p:cNvPr>
          <p:cNvGrpSpPr>
            <a:grpSpLocks noChangeAspect="1"/>
          </p:cNvGrpSpPr>
          <p:nvPr/>
        </p:nvGrpSpPr>
        <p:grpSpPr>
          <a:xfrm>
            <a:off x="9282065" y="110731"/>
            <a:ext cx="2587380" cy="6022861"/>
            <a:chOff x="8572719" y="173309"/>
            <a:chExt cx="2797245" cy="6511381"/>
          </a:xfrm>
        </p:grpSpPr>
        <p:pic>
          <p:nvPicPr>
            <p:cNvPr id="3074" name="Picture 2">
              <a:extLst>
                <a:ext uri="{FF2B5EF4-FFF2-40B4-BE49-F238E27FC236}">
                  <a16:creationId xmlns:a16="http://schemas.microsoft.com/office/drawing/2014/main" id="{483C5375-1200-4D6A-6A0C-E811AF3615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5" t="1824" r="68111" b="30212"/>
            <a:stretch/>
          </p:blipFill>
          <p:spPr bwMode="auto">
            <a:xfrm>
              <a:off x="8572719" y="173309"/>
              <a:ext cx="2797245" cy="651138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A4208A4-33B7-5D79-6A38-A72E8306A934}"/>
                </a:ext>
              </a:extLst>
            </p:cNvPr>
            <p:cNvSpPr/>
            <p:nvPr/>
          </p:nvSpPr>
          <p:spPr>
            <a:xfrm>
              <a:off x="11120582" y="905164"/>
              <a:ext cx="249382" cy="2523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23D245CF-C58F-A0E5-59BA-DA9ABF2A96F6}"/>
              </a:ext>
            </a:extLst>
          </p:cNvPr>
          <p:cNvGrpSpPr>
            <a:grpSpLocks noChangeAspect="1"/>
          </p:cNvGrpSpPr>
          <p:nvPr/>
        </p:nvGrpSpPr>
        <p:grpSpPr>
          <a:xfrm>
            <a:off x="603937" y="4050824"/>
            <a:ext cx="5562900" cy="1869111"/>
            <a:chOff x="675262" y="3857435"/>
            <a:chExt cx="4690702" cy="1576056"/>
          </a:xfrm>
        </p:grpSpPr>
        <p:pic>
          <p:nvPicPr>
            <p:cNvPr id="3" name="図 2">
              <a:extLst>
                <a:ext uri="{FF2B5EF4-FFF2-40B4-BE49-F238E27FC236}">
                  <a16:creationId xmlns:a16="http://schemas.microsoft.com/office/drawing/2014/main" id="{B847B037-F672-D08A-EF5E-67C63182E93F}"/>
                </a:ext>
              </a:extLst>
            </p:cNvPr>
            <p:cNvPicPr>
              <a:picLocks noChangeAspect="1"/>
            </p:cNvPicPr>
            <p:nvPr/>
          </p:nvPicPr>
          <p:blipFill>
            <a:blip r:embed="rId3"/>
            <a:stretch>
              <a:fillRect/>
            </a:stretch>
          </p:blipFill>
          <p:spPr>
            <a:xfrm>
              <a:off x="675262" y="3885144"/>
              <a:ext cx="4690702" cy="1548347"/>
            </a:xfrm>
            <a:prstGeom prst="rect">
              <a:avLst/>
            </a:prstGeom>
          </p:spPr>
        </p:pic>
        <p:sp>
          <p:nvSpPr>
            <p:cNvPr id="8" name="正方形/長方形 7">
              <a:extLst>
                <a:ext uri="{FF2B5EF4-FFF2-40B4-BE49-F238E27FC236}">
                  <a16:creationId xmlns:a16="http://schemas.microsoft.com/office/drawing/2014/main" id="{7CA415DE-908F-079C-11CD-552CDFCD01B1}"/>
                </a:ext>
              </a:extLst>
            </p:cNvPr>
            <p:cNvSpPr/>
            <p:nvPr/>
          </p:nvSpPr>
          <p:spPr>
            <a:xfrm>
              <a:off x="675262" y="3857435"/>
              <a:ext cx="497756" cy="3912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E299B577-83F9-DDD3-1011-5FA8ADB4E394}"/>
              </a:ext>
            </a:extLst>
          </p:cNvPr>
          <p:cNvSpPr txBox="1"/>
          <p:nvPr/>
        </p:nvSpPr>
        <p:spPr>
          <a:xfrm>
            <a:off x="95267" y="3066876"/>
            <a:ext cx="7163831" cy="369332"/>
          </a:xfrm>
          <a:prstGeom prst="rect">
            <a:avLst/>
          </a:prstGeom>
          <a:noFill/>
        </p:spPr>
        <p:txBody>
          <a:bodyPr wrap="square">
            <a:spAutoFit/>
          </a:bodyPr>
          <a:lstStyle/>
          <a:p>
            <a:r>
              <a:rPr lang="en-US" altLang="ja-JP" dirty="0"/>
              <a:t>Diversity</a:t>
            </a:r>
            <a:r>
              <a:rPr lang="ja-JP" altLang="en-US" dirty="0"/>
              <a:t>に富んだ分化細胞を産み出す</a:t>
            </a:r>
            <a:r>
              <a:rPr lang="en-US" altLang="ja-JP" b="1" dirty="0">
                <a:solidFill>
                  <a:schemeClr val="accent2"/>
                </a:solidFill>
                <a:latin typeface="+mj-lt"/>
              </a:rPr>
              <a:t>unbiased</a:t>
            </a:r>
            <a:r>
              <a:rPr lang="ja-JP" altLang="en-US" b="1" dirty="0">
                <a:latin typeface="+mj-lt"/>
              </a:rPr>
              <a:t>なオルガノイド培養条件</a:t>
            </a:r>
            <a:endParaRPr lang="en-US" altLang="ja-JP" b="1" dirty="0">
              <a:latin typeface="+mj-lt"/>
            </a:endParaRPr>
          </a:p>
        </p:txBody>
      </p:sp>
      <p:sp>
        <p:nvSpPr>
          <p:cNvPr id="11" name="テキスト ボックス 10">
            <a:extLst>
              <a:ext uri="{FF2B5EF4-FFF2-40B4-BE49-F238E27FC236}">
                <a16:creationId xmlns:a16="http://schemas.microsoft.com/office/drawing/2014/main" id="{70A23643-9ACF-9127-4C9B-B1FC57935FBF}"/>
              </a:ext>
            </a:extLst>
          </p:cNvPr>
          <p:cNvSpPr txBox="1"/>
          <p:nvPr/>
        </p:nvSpPr>
        <p:spPr>
          <a:xfrm>
            <a:off x="1623140" y="6118482"/>
            <a:ext cx="4108086" cy="369332"/>
          </a:xfrm>
          <a:prstGeom prst="rect">
            <a:avLst/>
          </a:prstGeom>
          <a:noFill/>
        </p:spPr>
        <p:txBody>
          <a:bodyPr wrap="square">
            <a:spAutoFit/>
          </a:bodyPr>
          <a:lstStyle/>
          <a:p>
            <a:r>
              <a:rPr lang="en-US" altLang="ja-JP" b="1" dirty="0">
                <a:latin typeface="+mj-lt"/>
              </a:rPr>
              <a:t>Multiple fluorescent reporter systems</a:t>
            </a:r>
          </a:p>
        </p:txBody>
      </p:sp>
      <p:sp>
        <p:nvSpPr>
          <p:cNvPr id="12" name="テキスト ボックス 11">
            <a:extLst>
              <a:ext uri="{FF2B5EF4-FFF2-40B4-BE49-F238E27FC236}">
                <a16:creationId xmlns:a16="http://schemas.microsoft.com/office/drawing/2014/main" id="{76CE6DB6-60F8-019C-8928-917DA846187D}"/>
              </a:ext>
            </a:extLst>
          </p:cNvPr>
          <p:cNvSpPr txBox="1"/>
          <p:nvPr/>
        </p:nvSpPr>
        <p:spPr>
          <a:xfrm>
            <a:off x="9047883" y="6118482"/>
            <a:ext cx="2809349" cy="369332"/>
          </a:xfrm>
          <a:prstGeom prst="rect">
            <a:avLst/>
          </a:prstGeom>
          <a:noFill/>
        </p:spPr>
        <p:txBody>
          <a:bodyPr wrap="square">
            <a:spAutoFit/>
          </a:bodyPr>
          <a:lstStyle/>
          <a:p>
            <a:r>
              <a:rPr lang="en-US" altLang="ja-JP" b="1" dirty="0">
                <a:latin typeface="+mj-lt"/>
              </a:rPr>
              <a:t>TFome CRISPR screening </a:t>
            </a:r>
          </a:p>
        </p:txBody>
      </p:sp>
      <p:sp>
        <p:nvSpPr>
          <p:cNvPr id="13" name="テキスト ボックス 12">
            <a:extLst>
              <a:ext uri="{FF2B5EF4-FFF2-40B4-BE49-F238E27FC236}">
                <a16:creationId xmlns:a16="http://schemas.microsoft.com/office/drawing/2014/main" id="{639C0F43-B73F-0E9A-4F0E-4720E0E2D517}"/>
              </a:ext>
            </a:extLst>
          </p:cNvPr>
          <p:cNvSpPr txBox="1"/>
          <p:nvPr/>
        </p:nvSpPr>
        <p:spPr>
          <a:xfrm>
            <a:off x="328900" y="110731"/>
            <a:ext cx="2765282" cy="523220"/>
          </a:xfrm>
          <a:prstGeom prst="rect">
            <a:avLst/>
          </a:prstGeom>
          <a:noFill/>
        </p:spPr>
        <p:txBody>
          <a:bodyPr wrap="square">
            <a:spAutoFit/>
          </a:bodyPr>
          <a:lstStyle/>
          <a:p>
            <a:r>
              <a:rPr lang="ja-JP" altLang="en-US" sz="2800" dirty="0"/>
              <a:t>論文のまとめ </a:t>
            </a:r>
            <a:r>
              <a:rPr lang="en-US" altLang="ja-JP" sz="2800" dirty="0"/>
              <a:t>- 1</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8BA83AB-3604-6B90-BA36-C39080719221}"/>
                  </a:ext>
                </a:extLst>
              </p:cNvPr>
              <p:cNvSpPr txBox="1"/>
              <p:nvPr/>
            </p:nvSpPr>
            <p:spPr>
              <a:xfrm>
                <a:off x="3101963" y="3430400"/>
                <a:ext cx="1047139"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4400" b="1" i="1" smtClean="0">
                          <a:latin typeface="Cambria Math" panose="02040503050406030204" pitchFamily="18" charset="0"/>
                          <a:ea typeface="Cambria Math" panose="02040503050406030204" pitchFamily="18" charset="0"/>
                        </a:rPr>
                        <m:t>×</m:t>
                      </m:r>
                    </m:oMath>
                  </m:oMathPara>
                </a14:m>
                <a:endParaRPr lang="ja-JP" altLang="en-US" sz="4400" b="1" dirty="0">
                  <a:latin typeface="+mj-lt"/>
                  <a:ea typeface="+mj-ea"/>
                </a:endParaRPr>
              </a:p>
            </p:txBody>
          </p:sp>
        </mc:Choice>
        <mc:Fallback xmlns="">
          <p:sp>
            <p:nvSpPr>
              <p:cNvPr id="14" name="テキスト ボックス 13">
                <a:extLst>
                  <a:ext uri="{FF2B5EF4-FFF2-40B4-BE49-F238E27FC236}">
                    <a16:creationId xmlns:a16="http://schemas.microsoft.com/office/drawing/2014/main" id="{98BA83AB-3604-6B90-BA36-C39080719221}"/>
                  </a:ext>
                </a:extLst>
              </p:cNvPr>
              <p:cNvSpPr txBox="1">
                <a:spLocks noRot="1" noChangeAspect="1" noMove="1" noResize="1" noEditPoints="1" noAdjustHandles="1" noChangeArrowheads="1" noChangeShapeType="1" noTextEdit="1"/>
              </p:cNvSpPr>
              <p:nvPr/>
            </p:nvSpPr>
            <p:spPr>
              <a:xfrm>
                <a:off x="3101963" y="3430400"/>
                <a:ext cx="1047139" cy="769441"/>
              </a:xfrm>
              <a:prstGeom prst="rect">
                <a:avLst/>
              </a:prstGeom>
              <a:blipFill>
                <a:blip r:embed="rId5"/>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CFF78F2-997C-0F41-D404-844A053E5493}"/>
              </a:ext>
            </a:extLst>
          </p:cNvPr>
          <p:cNvCxnSpPr/>
          <p:nvPr/>
        </p:nvCxnSpPr>
        <p:spPr>
          <a:xfrm>
            <a:off x="7542355" y="3808695"/>
            <a:ext cx="1246909"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344D0AD9-9E7D-AFB5-6B39-254E405B5AB6}"/>
              </a:ext>
            </a:extLst>
          </p:cNvPr>
          <p:cNvGrpSpPr>
            <a:grpSpLocks noChangeAspect="1"/>
          </p:cNvGrpSpPr>
          <p:nvPr/>
        </p:nvGrpSpPr>
        <p:grpSpPr>
          <a:xfrm>
            <a:off x="0" y="666812"/>
            <a:ext cx="7824247" cy="2223244"/>
            <a:chOff x="637309" y="862281"/>
            <a:chExt cx="10724547" cy="3047358"/>
          </a:xfrm>
        </p:grpSpPr>
        <p:pic>
          <p:nvPicPr>
            <p:cNvPr id="7" name="Picture 2">
              <a:extLst>
                <a:ext uri="{FF2B5EF4-FFF2-40B4-BE49-F238E27FC236}">
                  <a16:creationId xmlns:a16="http://schemas.microsoft.com/office/drawing/2014/main" id="{CDA37DF8-5857-BFB9-C2AC-2F304CD83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8265"/>
            <a:stretch/>
          </p:blipFill>
          <p:spPr bwMode="auto">
            <a:xfrm>
              <a:off x="830145" y="862281"/>
              <a:ext cx="10531711" cy="3047358"/>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535B5E48-A02B-40A8-54AC-F7B71344FC28}"/>
                </a:ext>
              </a:extLst>
            </p:cNvPr>
            <p:cNvSpPr/>
            <p:nvPr/>
          </p:nvSpPr>
          <p:spPr>
            <a:xfrm>
              <a:off x="637309" y="862281"/>
              <a:ext cx="591127" cy="375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43512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639C0F43-B73F-0E9A-4F0E-4720E0E2D517}"/>
              </a:ext>
            </a:extLst>
          </p:cNvPr>
          <p:cNvSpPr txBox="1"/>
          <p:nvPr/>
        </p:nvSpPr>
        <p:spPr>
          <a:xfrm>
            <a:off x="328900" y="110731"/>
            <a:ext cx="2765282" cy="523220"/>
          </a:xfrm>
          <a:prstGeom prst="rect">
            <a:avLst/>
          </a:prstGeom>
          <a:noFill/>
        </p:spPr>
        <p:txBody>
          <a:bodyPr wrap="square">
            <a:spAutoFit/>
          </a:bodyPr>
          <a:lstStyle/>
          <a:p>
            <a:r>
              <a:rPr lang="ja-JP" altLang="en-US" sz="2800" dirty="0"/>
              <a:t>論文のまとめ </a:t>
            </a:r>
            <a:r>
              <a:rPr lang="en-US" altLang="ja-JP" sz="2800" dirty="0"/>
              <a:t>- 2</a:t>
            </a:r>
          </a:p>
        </p:txBody>
      </p:sp>
      <p:grpSp>
        <p:nvGrpSpPr>
          <p:cNvPr id="7" name="グループ化 6">
            <a:extLst>
              <a:ext uri="{FF2B5EF4-FFF2-40B4-BE49-F238E27FC236}">
                <a16:creationId xmlns:a16="http://schemas.microsoft.com/office/drawing/2014/main" id="{AC380907-8ED0-E484-4796-BF5A85983D9F}"/>
              </a:ext>
            </a:extLst>
          </p:cNvPr>
          <p:cNvGrpSpPr>
            <a:grpSpLocks noChangeAspect="1"/>
          </p:cNvGrpSpPr>
          <p:nvPr/>
        </p:nvGrpSpPr>
        <p:grpSpPr>
          <a:xfrm>
            <a:off x="328899" y="972445"/>
            <a:ext cx="4229706" cy="4994246"/>
            <a:chOff x="328899" y="972445"/>
            <a:chExt cx="4229706" cy="4994246"/>
          </a:xfrm>
        </p:grpSpPr>
        <p:pic>
          <p:nvPicPr>
            <p:cNvPr id="4098" name="Picture 2">
              <a:extLst>
                <a:ext uri="{FF2B5EF4-FFF2-40B4-BE49-F238E27FC236}">
                  <a16:creationId xmlns:a16="http://schemas.microsoft.com/office/drawing/2014/main" id="{C40B8410-7BB3-C89F-2015-09CD408E29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908" r="29059" b="54882"/>
            <a:stretch/>
          </p:blipFill>
          <p:spPr bwMode="auto">
            <a:xfrm>
              <a:off x="328900" y="1080654"/>
              <a:ext cx="4229705" cy="4886037"/>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0583B973-B84B-5448-21DB-154DDC7E7F8D}"/>
                </a:ext>
              </a:extLst>
            </p:cNvPr>
            <p:cNvSpPr/>
            <p:nvPr/>
          </p:nvSpPr>
          <p:spPr>
            <a:xfrm>
              <a:off x="328899" y="972445"/>
              <a:ext cx="345355" cy="385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5B26E1FC-2416-F8DE-CE46-85BE7262B599}"/>
              </a:ext>
            </a:extLst>
          </p:cNvPr>
          <p:cNvSpPr txBox="1"/>
          <p:nvPr/>
        </p:nvSpPr>
        <p:spPr>
          <a:xfrm>
            <a:off x="1098056" y="6078882"/>
            <a:ext cx="2691392" cy="369332"/>
          </a:xfrm>
          <a:prstGeom prst="rect">
            <a:avLst/>
          </a:prstGeom>
          <a:noFill/>
        </p:spPr>
        <p:txBody>
          <a:bodyPr wrap="square">
            <a:spAutoFit/>
          </a:bodyPr>
          <a:lstStyle/>
          <a:p>
            <a:r>
              <a:rPr lang="ja-JP" altLang="en-US" b="1" dirty="0">
                <a:latin typeface="+mj-lt"/>
              </a:rPr>
              <a:t>新規分子</a:t>
            </a:r>
            <a:r>
              <a:rPr lang="en-US" altLang="ja-JP" b="1" dirty="0">
                <a:latin typeface="+mj-lt"/>
              </a:rPr>
              <a:t>ZNF800</a:t>
            </a:r>
            <a:r>
              <a:rPr lang="ja-JP" altLang="en-US" b="1" dirty="0">
                <a:latin typeface="+mj-lt"/>
              </a:rPr>
              <a:t>がヒット</a:t>
            </a:r>
            <a:endParaRPr lang="en-US" altLang="ja-JP" b="1" dirty="0">
              <a:latin typeface="+mj-lt"/>
            </a:endParaRPr>
          </a:p>
        </p:txBody>
      </p:sp>
      <p:cxnSp>
        <p:nvCxnSpPr>
          <p:cNvPr id="16" name="直線矢印コネクタ 15">
            <a:extLst>
              <a:ext uri="{FF2B5EF4-FFF2-40B4-BE49-F238E27FC236}">
                <a16:creationId xmlns:a16="http://schemas.microsoft.com/office/drawing/2014/main" id="{0CFE00B8-D131-EFE7-837E-6168DD8E4181}"/>
              </a:ext>
            </a:extLst>
          </p:cNvPr>
          <p:cNvCxnSpPr>
            <a:cxnSpLocks/>
          </p:cNvCxnSpPr>
          <p:nvPr/>
        </p:nvCxnSpPr>
        <p:spPr>
          <a:xfrm>
            <a:off x="4446845" y="3425459"/>
            <a:ext cx="198033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5CDADFE-4304-F4F1-2194-5264ED18CAF7}"/>
              </a:ext>
            </a:extLst>
          </p:cNvPr>
          <p:cNvSpPr txBox="1"/>
          <p:nvPr/>
        </p:nvSpPr>
        <p:spPr>
          <a:xfrm>
            <a:off x="6902328" y="2654929"/>
            <a:ext cx="1945325" cy="369332"/>
          </a:xfrm>
          <a:prstGeom prst="rect">
            <a:avLst/>
          </a:prstGeom>
          <a:noFill/>
        </p:spPr>
        <p:txBody>
          <a:bodyPr wrap="square">
            <a:spAutoFit/>
          </a:bodyPr>
          <a:lstStyle/>
          <a:p>
            <a:r>
              <a:rPr lang="ja-JP" altLang="en-US" dirty="0">
                <a:latin typeface="+mj-lt"/>
              </a:rPr>
              <a:t>遺伝子ノックアウト</a:t>
            </a:r>
            <a:endParaRPr lang="en-US" altLang="ja-JP" dirty="0">
              <a:latin typeface="+mj-lt"/>
            </a:endParaRPr>
          </a:p>
        </p:txBody>
      </p:sp>
      <p:sp>
        <p:nvSpPr>
          <p:cNvPr id="20" name="テキスト ボックス 19">
            <a:extLst>
              <a:ext uri="{FF2B5EF4-FFF2-40B4-BE49-F238E27FC236}">
                <a16:creationId xmlns:a16="http://schemas.microsoft.com/office/drawing/2014/main" id="{91A6DD42-BA59-C7FC-6221-79575819C9D4}"/>
              </a:ext>
            </a:extLst>
          </p:cNvPr>
          <p:cNvSpPr txBox="1"/>
          <p:nvPr/>
        </p:nvSpPr>
        <p:spPr>
          <a:xfrm>
            <a:off x="10036072" y="2654929"/>
            <a:ext cx="1446562" cy="369332"/>
          </a:xfrm>
          <a:prstGeom prst="rect">
            <a:avLst/>
          </a:prstGeom>
          <a:noFill/>
        </p:spPr>
        <p:txBody>
          <a:bodyPr wrap="square">
            <a:spAutoFit/>
          </a:bodyPr>
          <a:lstStyle/>
          <a:p>
            <a:r>
              <a:rPr lang="en-US" altLang="ja-JP" dirty="0"/>
              <a:t>scRNA-seq</a:t>
            </a:r>
          </a:p>
        </p:txBody>
      </p:sp>
      <p:sp>
        <p:nvSpPr>
          <p:cNvPr id="21" name="テキスト ボックス 20">
            <a:extLst>
              <a:ext uri="{FF2B5EF4-FFF2-40B4-BE49-F238E27FC236}">
                <a16:creationId xmlns:a16="http://schemas.microsoft.com/office/drawing/2014/main" id="{4C6FEC27-8746-3CBA-6D97-276BB5C2BE48}"/>
              </a:ext>
            </a:extLst>
          </p:cNvPr>
          <p:cNvSpPr txBox="1"/>
          <p:nvPr/>
        </p:nvSpPr>
        <p:spPr>
          <a:xfrm>
            <a:off x="7561002" y="6075496"/>
            <a:ext cx="4229704" cy="646331"/>
          </a:xfrm>
          <a:prstGeom prst="rect">
            <a:avLst/>
          </a:prstGeom>
          <a:noFill/>
        </p:spPr>
        <p:txBody>
          <a:bodyPr wrap="square">
            <a:spAutoFit/>
          </a:bodyPr>
          <a:lstStyle/>
          <a:p>
            <a:pPr algn="ctr"/>
            <a:r>
              <a:rPr lang="en-US" altLang="ja-JP" b="1" dirty="0">
                <a:latin typeface="+mj-lt"/>
              </a:rPr>
              <a:t>ZNF800</a:t>
            </a:r>
            <a:r>
              <a:rPr lang="ja-JP" altLang="en-US" b="1" dirty="0">
                <a:latin typeface="+mj-lt"/>
              </a:rPr>
              <a:t>が</a:t>
            </a:r>
            <a:r>
              <a:rPr lang="en-US" altLang="ja-JP" b="1" dirty="0">
                <a:latin typeface="+mj-lt"/>
              </a:rPr>
              <a:t>EEC cell</a:t>
            </a:r>
            <a:r>
              <a:rPr lang="ja-JP" altLang="en-US" b="1" dirty="0">
                <a:latin typeface="+mj-lt"/>
              </a:rPr>
              <a:t>の分化を負に制御する</a:t>
            </a:r>
            <a:r>
              <a:rPr lang="en-US" altLang="ja-JP" b="1" dirty="0">
                <a:latin typeface="+mj-lt"/>
              </a:rPr>
              <a:t>repressor</a:t>
            </a:r>
            <a:r>
              <a:rPr lang="ja-JP" altLang="en-US" b="1" dirty="0">
                <a:latin typeface="+mj-lt"/>
              </a:rPr>
              <a:t>であることを同定した。</a:t>
            </a:r>
            <a:endParaRPr lang="en-US" altLang="ja-JP" b="1" dirty="0">
              <a:latin typeface="+mj-lt"/>
            </a:endParaRPr>
          </a:p>
        </p:txBody>
      </p:sp>
      <p:pic>
        <p:nvPicPr>
          <p:cNvPr id="22" name="Picture 2" descr="Microscopy image of human gut organoids with and without ZNF800.">
            <a:extLst>
              <a:ext uri="{FF2B5EF4-FFF2-40B4-BE49-F238E27FC236}">
                <a16:creationId xmlns:a16="http://schemas.microsoft.com/office/drawing/2014/main" id="{3DAC823A-523D-D18B-B2B9-7B6A7B37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73" y="172017"/>
            <a:ext cx="2093380" cy="2374220"/>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1F954990-43A7-41C3-FC5E-58E92E24A7B7}"/>
              </a:ext>
            </a:extLst>
          </p:cNvPr>
          <p:cNvSpPr txBox="1"/>
          <p:nvPr/>
        </p:nvSpPr>
        <p:spPr>
          <a:xfrm>
            <a:off x="4807951" y="3015795"/>
            <a:ext cx="1446562" cy="369332"/>
          </a:xfrm>
          <a:prstGeom prst="rect">
            <a:avLst/>
          </a:prstGeom>
          <a:noFill/>
        </p:spPr>
        <p:txBody>
          <a:bodyPr wrap="square">
            <a:spAutoFit/>
          </a:bodyPr>
          <a:lstStyle/>
          <a:p>
            <a:r>
              <a:rPr lang="ja-JP" altLang="en-US" dirty="0">
                <a:latin typeface="+mj-lt"/>
              </a:rPr>
              <a:t>個々の検証</a:t>
            </a:r>
            <a:endParaRPr lang="en-US" altLang="ja-JP" dirty="0">
              <a:latin typeface="+mj-lt"/>
            </a:endParaRPr>
          </a:p>
        </p:txBody>
      </p:sp>
      <p:grpSp>
        <p:nvGrpSpPr>
          <p:cNvPr id="26" name="グループ化 25">
            <a:extLst>
              <a:ext uri="{FF2B5EF4-FFF2-40B4-BE49-F238E27FC236}">
                <a16:creationId xmlns:a16="http://schemas.microsoft.com/office/drawing/2014/main" id="{3064140B-5465-2F5A-6B50-5E19415FF5A0}"/>
              </a:ext>
            </a:extLst>
          </p:cNvPr>
          <p:cNvGrpSpPr>
            <a:grpSpLocks noChangeAspect="1"/>
          </p:cNvGrpSpPr>
          <p:nvPr/>
        </p:nvGrpSpPr>
        <p:grpSpPr>
          <a:xfrm>
            <a:off x="8992288" y="63325"/>
            <a:ext cx="3119207" cy="2591605"/>
            <a:chOff x="8992288" y="63325"/>
            <a:chExt cx="3119207" cy="2591605"/>
          </a:xfrm>
        </p:grpSpPr>
        <p:pic>
          <p:nvPicPr>
            <p:cNvPr id="23" name="Picture 2">
              <a:extLst>
                <a:ext uri="{FF2B5EF4-FFF2-40B4-BE49-F238E27FC236}">
                  <a16:creationId xmlns:a16="http://schemas.microsoft.com/office/drawing/2014/main" id="{4397F430-CE10-B9DA-F3C8-7C94C8EC13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322" b="65806"/>
            <a:stretch/>
          </p:blipFill>
          <p:spPr bwMode="auto">
            <a:xfrm>
              <a:off x="8992288" y="172018"/>
              <a:ext cx="3119207" cy="2482912"/>
            </a:xfrm>
            <a:prstGeom prst="rect">
              <a:avLst/>
            </a:prstGeom>
            <a:noFill/>
            <a:extLst>
              <a:ext uri="{909E8E84-426E-40DD-AFC4-6F175D3DCCD1}">
                <a14:hiddenFill xmlns:a14="http://schemas.microsoft.com/office/drawing/2010/main">
                  <a:solidFill>
                    <a:srgbClr val="FFFFFF"/>
                  </a:solidFill>
                </a14:hiddenFill>
              </a:ext>
            </a:extLst>
          </p:spPr>
        </p:pic>
        <p:sp>
          <p:nvSpPr>
            <p:cNvPr id="25" name="正方形/長方形 24">
              <a:extLst>
                <a:ext uri="{FF2B5EF4-FFF2-40B4-BE49-F238E27FC236}">
                  <a16:creationId xmlns:a16="http://schemas.microsoft.com/office/drawing/2014/main" id="{1C7978E5-81A4-E40C-D21B-8497C7D6B7BC}"/>
                </a:ext>
              </a:extLst>
            </p:cNvPr>
            <p:cNvSpPr/>
            <p:nvPr/>
          </p:nvSpPr>
          <p:spPr>
            <a:xfrm>
              <a:off x="8992288" y="63325"/>
              <a:ext cx="150520" cy="464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74D0120C-065C-BD80-1632-B9DB90145CB4}"/>
              </a:ext>
            </a:extLst>
          </p:cNvPr>
          <p:cNvGrpSpPr>
            <a:grpSpLocks noChangeAspect="1"/>
          </p:cNvGrpSpPr>
          <p:nvPr/>
        </p:nvGrpSpPr>
        <p:grpSpPr>
          <a:xfrm>
            <a:off x="6849402" y="3255053"/>
            <a:ext cx="4815182" cy="2374219"/>
            <a:chOff x="6849402" y="3255053"/>
            <a:chExt cx="4815182" cy="2374219"/>
          </a:xfrm>
        </p:grpSpPr>
        <p:pic>
          <p:nvPicPr>
            <p:cNvPr id="27" name="Picture 2">
              <a:extLst>
                <a:ext uri="{FF2B5EF4-FFF2-40B4-BE49-F238E27FC236}">
                  <a16:creationId xmlns:a16="http://schemas.microsoft.com/office/drawing/2014/main" id="{DB0B2E5A-21BB-E3F9-673B-091966CD27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250"/>
            <a:stretch/>
          </p:blipFill>
          <p:spPr bwMode="auto">
            <a:xfrm>
              <a:off x="6902328" y="3255053"/>
              <a:ext cx="4762256" cy="2374219"/>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33B08456-5A12-7FEA-4C97-18EBD67DCCC2}"/>
                </a:ext>
              </a:extLst>
            </p:cNvPr>
            <p:cNvSpPr/>
            <p:nvPr/>
          </p:nvSpPr>
          <p:spPr>
            <a:xfrm>
              <a:off x="6849402" y="3255053"/>
              <a:ext cx="142525" cy="282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a:extLst>
              <a:ext uri="{FF2B5EF4-FFF2-40B4-BE49-F238E27FC236}">
                <a16:creationId xmlns:a16="http://schemas.microsoft.com/office/drawing/2014/main" id="{6FC6734F-C654-28DC-80D1-4734C25DE156}"/>
              </a:ext>
            </a:extLst>
          </p:cNvPr>
          <p:cNvSpPr txBox="1"/>
          <p:nvPr/>
        </p:nvSpPr>
        <p:spPr>
          <a:xfrm>
            <a:off x="8847653" y="5629272"/>
            <a:ext cx="1446562" cy="369332"/>
          </a:xfrm>
          <a:prstGeom prst="rect">
            <a:avLst/>
          </a:prstGeom>
          <a:noFill/>
        </p:spPr>
        <p:txBody>
          <a:bodyPr wrap="square">
            <a:spAutoFit/>
          </a:bodyPr>
          <a:lstStyle/>
          <a:p>
            <a:r>
              <a:rPr lang="en-US" altLang="ja-JP" dirty="0"/>
              <a:t>ChIP-seq</a:t>
            </a:r>
          </a:p>
        </p:txBody>
      </p:sp>
    </p:spTree>
    <p:extLst>
      <p:ext uri="{BB962C8B-B14F-4D97-AF65-F5344CB8AC3E}">
        <p14:creationId xmlns:p14="http://schemas.microsoft.com/office/powerpoint/2010/main" val="4160706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639C0F43-B73F-0E9A-4F0E-4720E0E2D517}"/>
              </a:ext>
            </a:extLst>
          </p:cNvPr>
          <p:cNvSpPr txBox="1"/>
          <p:nvPr/>
        </p:nvSpPr>
        <p:spPr>
          <a:xfrm>
            <a:off x="328899" y="110731"/>
            <a:ext cx="3243181" cy="523220"/>
          </a:xfrm>
          <a:prstGeom prst="rect">
            <a:avLst/>
          </a:prstGeom>
          <a:noFill/>
        </p:spPr>
        <p:txBody>
          <a:bodyPr wrap="square">
            <a:spAutoFit/>
          </a:bodyPr>
          <a:lstStyle/>
          <a:p>
            <a:r>
              <a:rPr lang="ja-JP" altLang="en-US" sz="2800" dirty="0"/>
              <a:t>著者らの</a:t>
            </a:r>
            <a:r>
              <a:rPr lang="en-US" altLang="ja-JP" sz="2800" dirty="0"/>
              <a:t>Discussion</a:t>
            </a:r>
          </a:p>
        </p:txBody>
      </p:sp>
      <p:sp>
        <p:nvSpPr>
          <p:cNvPr id="2" name="テキスト ボックス 1">
            <a:extLst>
              <a:ext uri="{FF2B5EF4-FFF2-40B4-BE49-F238E27FC236}">
                <a16:creationId xmlns:a16="http://schemas.microsoft.com/office/drawing/2014/main" id="{E084B096-90BD-07B6-85F2-22015C195E14}"/>
              </a:ext>
            </a:extLst>
          </p:cNvPr>
          <p:cNvSpPr txBox="1"/>
          <p:nvPr/>
        </p:nvSpPr>
        <p:spPr>
          <a:xfrm>
            <a:off x="528925" y="907480"/>
            <a:ext cx="4652675" cy="400110"/>
          </a:xfrm>
          <a:prstGeom prst="rect">
            <a:avLst/>
          </a:prstGeom>
          <a:noFill/>
        </p:spPr>
        <p:txBody>
          <a:bodyPr wrap="square">
            <a:spAutoFit/>
          </a:bodyPr>
          <a:lstStyle/>
          <a:p>
            <a:pPr marL="342900" indent="-342900">
              <a:buFont typeface="Wingdings" panose="05000000000000000000" pitchFamily="2" charset="2"/>
              <a:buChar char="n"/>
            </a:pPr>
            <a:r>
              <a:rPr lang="en-US" altLang="ja-JP" sz="2000" b="1" dirty="0">
                <a:solidFill>
                  <a:schemeClr val="accent2"/>
                </a:solidFill>
                <a:latin typeface="+mj-lt"/>
              </a:rPr>
              <a:t>ZNF800</a:t>
            </a:r>
            <a:r>
              <a:rPr lang="ja-JP" altLang="en-US" sz="2000" b="1" dirty="0">
                <a:solidFill>
                  <a:schemeClr val="accent2"/>
                </a:solidFill>
                <a:latin typeface="+mj-lt"/>
              </a:rPr>
              <a:t>の発生初期における重要性</a:t>
            </a:r>
            <a:endParaRPr lang="en-US" altLang="ja-JP" sz="2000" dirty="0">
              <a:latin typeface="+mj-lt"/>
            </a:endParaRPr>
          </a:p>
        </p:txBody>
      </p:sp>
      <p:sp>
        <p:nvSpPr>
          <p:cNvPr id="4" name="テキスト ボックス 3">
            <a:extLst>
              <a:ext uri="{FF2B5EF4-FFF2-40B4-BE49-F238E27FC236}">
                <a16:creationId xmlns:a16="http://schemas.microsoft.com/office/drawing/2014/main" id="{E5A17D42-017A-7AE8-0746-AB2F7F0D72A5}"/>
              </a:ext>
            </a:extLst>
          </p:cNvPr>
          <p:cNvSpPr txBox="1"/>
          <p:nvPr/>
        </p:nvSpPr>
        <p:spPr>
          <a:xfrm>
            <a:off x="528925" y="2233885"/>
            <a:ext cx="4062125" cy="400110"/>
          </a:xfrm>
          <a:prstGeom prst="rect">
            <a:avLst/>
          </a:prstGeom>
          <a:noFill/>
        </p:spPr>
        <p:txBody>
          <a:bodyPr wrap="square">
            <a:spAutoFit/>
          </a:bodyPr>
          <a:lstStyle/>
          <a:p>
            <a:pPr marL="342900" indent="-342900">
              <a:buFont typeface="Wingdings" panose="05000000000000000000" pitchFamily="2" charset="2"/>
              <a:buChar char="n"/>
            </a:pPr>
            <a:r>
              <a:rPr lang="en-US" altLang="ja-JP" sz="2000" b="1" dirty="0">
                <a:solidFill>
                  <a:schemeClr val="accent2"/>
                </a:solidFill>
                <a:latin typeface="+mj-lt"/>
              </a:rPr>
              <a:t>ZNF800</a:t>
            </a:r>
            <a:r>
              <a:rPr lang="ja-JP" altLang="en-US" sz="2000" b="1" dirty="0">
                <a:solidFill>
                  <a:schemeClr val="accent2"/>
                </a:solidFill>
                <a:latin typeface="+mj-lt"/>
              </a:rPr>
              <a:t>の膵臓における重要性</a:t>
            </a:r>
            <a:endParaRPr lang="en-US" altLang="ja-JP" sz="2000" dirty="0">
              <a:latin typeface="+mj-lt"/>
            </a:endParaRPr>
          </a:p>
        </p:txBody>
      </p:sp>
      <p:sp>
        <p:nvSpPr>
          <p:cNvPr id="5" name="テキスト ボックス 4">
            <a:extLst>
              <a:ext uri="{FF2B5EF4-FFF2-40B4-BE49-F238E27FC236}">
                <a16:creationId xmlns:a16="http://schemas.microsoft.com/office/drawing/2014/main" id="{5EF6FD73-B206-1E3C-26D7-692F4411B828}"/>
              </a:ext>
            </a:extLst>
          </p:cNvPr>
          <p:cNvSpPr txBox="1"/>
          <p:nvPr/>
        </p:nvSpPr>
        <p:spPr>
          <a:xfrm>
            <a:off x="1346668" y="3681070"/>
            <a:ext cx="9498663" cy="707886"/>
          </a:xfrm>
          <a:prstGeom prst="rect">
            <a:avLst/>
          </a:prstGeom>
          <a:noFill/>
        </p:spPr>
        <p:txBody>
          <a:bodyPr wrap="square">
            <a:spAutoFit/>
          </a:bodyPr>
          <a:lstStyle/>
          <a:p>
            <a:r>
              <a:rPr lang="ja-JP" altLang="en-US" sz="2000" dirty="0"/>
              <a:t>この研究は、発生における</a:t>
            </a:r>
            <a:r>
              <a:rPr lang="en-US" altLang="ja-JP" sz="2000" dirty="0"/>
              <a:t>ZNF800</a:t>
            </a:r>
            <a:r>
              <a:rPr lang="ja-JP" altLang="en-US" sz="2000" dirty="0"/>
              <a:t>の役割や、膵臓における役割を研究したものではないので、この</a:t>
            </a:r>
            <a:r>
              <a:rPr lang="en-US" altLang="ja-JP" sz="2000" dirty="0"/>
              <a:t>discussion</a:t>
            </a:r>
            <a:r>
              <a:rPr lang="ja-JP" altLang="en-US" sz="2000" dirty="0"/>
              <a:t>は腑に落ちず</a:t>
            </a:r>
            <a:r>
              <a:rPr lang="en-US" altLang="ja-JP" sz="2000" dirty="0"/>
              <a:t>…</a:t>
            </a:r>
            <a:r>
              <a:rPr lang="ja-JP" altLang="en-US" sz="2000" dirty="0"/>
              <a:t>。</a:t>
            </a:r>
            <a:endParaRPr lang="en-US" altLang="ja-JP" sz="2000" dirty="0"/>
          </a:p>
        </p:txBody>
      </p:sp>
      <p:sp>
        <p:nvSpPr>
          <p:cNvPr id="6" name="テキスト ボックス 5">
            <a:extLst>
              <a:ext uri="{FF2B5EF4-FFF2-40B4-BE49-F238E27FC236}">
                <a16:creationId xmlns:a16="http://schemas.microsoft.com/office/drawing/2014/main" id="{2F4ABE4D-2F95-E825-1CBD-6B31F189F304}"/>
              </a:ext>
            </a:extLst>
          </p:cNvPr>
          <p:cNvSpPr txBox="1"/>
          <p:nvPr/>
        </p:nvSpPr>
        <p:spPr>
          <a:xfrm>
            <a:off x="1022816" y="2703158"/>
            <a:ext cx="9498663" cy="400110"/>
          </a:xfrm>
          <a:prstGeom prst="rect">
            <a:avLst/>
          </a:prstGeom>
          <a:noFill/>
        </p:spPr>
        <p:txBody>
          <a:bodyPr wrap="square">
            <a:spAutoFit/>
          </a:bodyPr>
          <a:lstStyle/>
          <a:p>
            <a:pPr marL="342900" indent="-342900">
              <a:buFont typeface="Arial" panose="020B0604020202020204" pitchFamily="34" charset="0"/>
              <a:buChar char="•"/>
            </a:pPr>
            <a:r>
              <a:rPr lang="en-US" altLang="ja-JP" sz="2000" i="1" dirty="0"/>
              <a:t>Zfp800</a:t>
            </a:r>
            <a:r>
              <a:rPr lang="ja-JP" altLang="en-US" sz="2000" dirty="0"/>
              <a:t>のノックアウトにより、膵</a:t>
            </a:r>
            <a:r>
              <a:rPr lang="en-US" altLang="ja-JP" sz="2000" dirty="0"/>
              <a:t>β</a:t>
            </a:r>
            <a:r>
              <a:rPr lang="ja-JP" altLang="en-US" sz="2000" dirty="0"/>
              <a:t>細胞の発達に障害を引き起こし生後致死を引き起こす。</a:t>
            </a:r>
            <a:endParaRPr lang="en-US" altLang="ja-JP" sz="2000" dirty="0"/>
          </a:p>
        </p:txBody>
      </p:sp>
      <p:sp>
        <p:nvSpPr>
          <p:cNvPr id="7" name="テキスト ボックス 6">
            <a:extLst>
              <a:ext uri="{FF2B5EF4-FFF2-40B4-BE49-F238E27FC236}">
                <a16:creationId xmlns:a16="http://schemas.microsoft.com/office/drawing/2014/main" id="{1DCA63FC-6247-19AF-C6BB-A2280BA42404}"/>
              </a:ext>
            </a:extLst>
          </p:cNvPr>
          <p:cNvSpPr txBox="1"/>
          <p:nvPr/>
        </p:nvSpPr>
        <p:spPr>
          <a:xfrm>
            <a:off x="1022816" y="1376753"/>
            <a:ext cx="7730660" cy="400110"/>
          </a:xfrm>
          <a:prstGeom prst="rect">
            <a:avLst/>
          </a:prstGeom>
          <a:noFill/>
        </p:spPr>
        <p:txBody>
          <a:bodyPr wrap="square">
            <a:spAutoFit/>
          </a:bodyPr>
          <a:lstStyle/>
          <a:p>
            <a:pPr marL="342900" indent="-342900">
              <a:buFont typeface="Arial" panose="020B0604020202020204" pitchFamily="34" charset="0"/>
              <a:buChar char="•"/>
            </a:pPr>
            <a:r>
              <a:rPr lang="ja-JP" altLang="en-US" sz="2000" i="1" dirty="0"/>
              <a:t>ヒト胎児腸の</a:t>
            </a:r>
            <a:r>
              <a:rPr lang="en-US" altLang="ja-JP" sz="2000" dirty="0"/>
              <a:t>scRNA-seq</a:t>
            </a:r>
            <a:r>
              <a:rPr lang="ja-JP" altLang="en-US" sz="2000" dirty="0"/>
              <a:t>では、妊娠</a:t>
            </a:r>
            <a:r>
              <a:rPr lang="en-US" altLang="ja-JP" sz="2000" dirty="0"/>
              <a:t>6</a:t>
            </a:r>
            <a:r>
              <a:rPr lang="ja-JP" altLang="en-US" sz="2000" dirty="0"/>
              <a:t>週で</a:t>
            </a:r>
            <a:r>
              <a:rPr lang="en-US" altLang="ja-JP" sz="2000" dirty="0"/>
              <a:t>ZNF800</a:t>
            </a:r>
            <a:r>
              <a:rPr lang="ja-JP" altLang="en-US" sz="2000" dirty="0"/>
              <a:t>がすでに発現。</a:t>
            </a:r>
            <a:endParaRPr lang="en-US" altLang="ja-JP" sz="2000" dirty="0"/>
          </a:p>
        </p:txBody>
      </p:sp>
      <p:sp>
        <p:nvSpPr>
          <p:cNvPr id="8" name="テキスト ボックス 7">
            <a:extLst>
              <a:ext uri="{FF2B5EF4-FFF2-40B4-BE49-F238E27FC236}">
                <a16:creationId xmlns:a16="http://schemas.microsoft.com/office/drawing/2014/main" id="{1D8C4933-DF5A-775A-5DEF-0FF8F9FE52AC}"/>
              </a:ext>
            </a:extLst>
          </p:cNvPr>
          <p:cNvSpPr txBox="1"/>
          <p:nvPr/>
        </p:nvSpPr>
        <p:spPr>
          <a:xfrm>
            <a:off x="528925" y="4806878"/>
            <a:ext cx="2119025" cy="400110"/>
          </a:xfrm>
          <a:prstGeom prst="rect">
            <a:avLst/>
          </a:prstGeom>
          <a:noFill/>
        </p:spPr>
        <p:txBody>
          <a:bodyPr wrap="square">
            <a:spAutoFit/>
          </a:bodyPr>
          <a:lstStyle/>
          <a:p>
            <a:pPr marL="342900" indent="-342900">
              <a:buFont typeface="Wingdings" panose="05000000000000000000" pitchFamily="2" charset="2"/>
              <a:buChar char="n"/>
            </a:pPr>
            <a:r>
              <a:rPr lang="ja-JP" altLang="en-US" sz="2000" b="1" dirty="0">
                <a:latin typeface="+mj-lt"/>
              </a:rPr>
              <a:t>個人的な解釈</a:t>
            </a:r>
            <a:endParaRPr lang="en-US" altLang="ja-JP" sz="2000" dirty="0">
              <a:latin typeface="+mj-lt"/>
            </a:endParaRPr>
          </a:p>
        </p:txBody>
      </p:sp>
      <p:sp>
        <p:nvSpPr>
          <p:cNvPr id="9" name="テキスト ボックス 8">
            <a:extLst>
              <a:ext uri="{FF2B5EF4-FFF2-40B4-BE49-F238E27FC236}">
                <a16:creationId xmlns:a16="http://schemas.microsoft.com/office/drawing/2014/main" id="{BC17A8F3-649A-8DB3-4398-DB340FA5B46C}"/>
              </a:ext>
            </a:extLst>
          </p:cNvPr>
          <p:cNvSpPr txBox="1"/>
          <p:nvPr/>
        </p:nvSpPr>
        <p:spPr>
          <a:xfrm>
            <a:off x="1022816" y="5276151"/>
            <a:ext cx="9822516" cy="1323439"/>
          </a:xfrm>
          <a:prstGeom prst="rect">
            <a:avLst/>
          </a:prstGeom>
          <a:noFill/>
        </p:spPr>
        <p:txBody>
          <a:bodyPr wrap="square">
            <a:spAutoFit/>
          </a:bodyPr>
          <a:lstStyle/>
          <a:p>
            <a:pPr marL="342900" indent="-342900">
              <a:buFont typeface="Arial" panose="020B0604020202020204" pitchFamily="34" charset="0"/>
              <a:buChar char="•"/>
            </a:pPr>
            <a:r>
              <a:rPr lang="ja-JP" altLang="en-US" sz="2000" dirty="0"/>
              <a:t>膵臓の発達にも関与しうるということで、</a:t>
            </a:r>
            <a:r>
              <a:rPr lang="en-US" altLang="ja-JP" sz="2000" dirty="0"/>
              <a:t>EEC</a:t>
            </a:r>
            <a:r>
              <a:rPr lang="ja-JP" altLang="en-US" sz="2000" dirty="0"/>
              <a:t>細胞を含め、やはり内分泌系の発達に関与する転写因子でありそう。</a:t>
            </a: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r>
              <a:rPr lang="ja-JP" altLang="en-US" sz="2000" dirty="0"/>
              <a:t>小腸特異的な</a:t>
            </a:r>
            <a:r>
              <a:rPr lang="en-US" altLang="ja-JP" sz="2000" dirty="0"/>
              <a:t>conditional KO</a:t>
            </a:r>
            <a:r>
              <a:rPr lang="ja-JP" altLang="en-US" sz="2000" dirty="0"/>
              <a:t>マウス等により、生理学的な意義がみえてくるかも。</a:t>
            </a:r>
            <a:endParaRPr lang="en-US" altLang="ja-JP" sz="2000" dirty="0"/>
          </a:p>
        </p:txBody>
      </p:sp>
      <p:sp>
        <p:nvSpPr>
          <p:cNvPr id="10" name="テキスト ボックス 9">
            <a:extLst>
              <a:ext uri="{FF2B5EF4-FFF2-40B4-BE49-F238E27FC236}">
                <a16:creationId xmlns:a16="http://schemas.microsoft.com/office/drawing/2014/main" id="{64EBAEE7-F0FE-879A-9267-595485F7B030}"/>
              </a:ext>
            </a:extLst>
          </p:cNvPr>
          <p:cNvSpPr txBox="1"/>
          <p:nvPr/>
        </p:nvSpPr>
        <p:spPr>
          <a:xfrm>
            <a:off x="7663790" y="1759046"/>
            <a:ext cx="3804310" cy="307777"/>
          </a:xfrm>
          <a:prstGeom prst="rect">
            <a:avLst/>
          </a:prstGeom>
          <a:noFill/>
        </p:spPr>
        <p:txBody>
          <a:bodyPr wrap="square">
            <a:spAutoFit/>
          </a:bodyPr>
          <a:lstStyle/>
          <a:p>
            <a:r>
              <a:rPr lang="en-US" altLang="ja-JP" sz="1400" dirty="0"/>
              <a:t>R </a:t>
            </a:r>
            <a:r>
              <a:rPr lang="en-US" altLang="ja-JP" sz="1400" dirty="0" err="1"/>
              <a:t>Elmentaite</a:t>
            </a:r>
            <a:r>
              <a:rPr lang="en-US" altLang="ja-JP" sz="1400" dirty="0"/>
              <a:t> et al., </a:t>
            </a:r>
            <a:r>
              <a:rPr lang="en-US" altLang="ja-JP" sz="1400" i="1" dirty="0">
                <a:effectLst/>
              </a:rPr>
              <a:t>Dev Cell,</a:t>
            </a:r>
            <a:r>
              <a:rPr lang="en-US" altLang="ja-JP" sz="1400" dirty="0"/>
              <a:t> </a:t>
            </a:r>
            <a:r>
              <a:rPr lang="en-US" altLang="ja-JP" sz="1400" b="1" dirty="0">
                <a:effectLst/>
                <a:latin typeface="+mj-lt"/>
              </a:rPr>
              <a:t>55</a:t>
            </a:r>
            <a:r>
              <a:rPr lang="ja-JP" altLang="en-US" sz="1400" b="1" dirty="0">
                <a:latin typeface="+mj-lt"/>
              </a:rPr>
              <a:t> </a:t>
            </a:r>
            <a:r>
              <a:rPr lang="en-US" altLang="ja-JP" sz="1400" dirty="0"/>
              <a:t>(2020)</a:t>
            </a:r>
            <a:endParaRPr lang="ja-JP" altLang="en-US" sz="1400" dirty="0"/>
          </a:p>
        </p:txBody>
      </p:sp>
      <p:sp>
        <p:nvSpPr>
          <p:cNvPr id="11" name="テキスト ボックス 10">
            <a:extLst>
              <a:ext uri="{FF2B5EF4-FFF2-40B4-BE49-F238E27FC236}">
                <a16:creationId xmlns:a16="http://schemas.microsoft.com/office/drawing/2014/main" id="{DDB0D9B5-4FA0-202C-B3E4-35B7BE048449}"/>
              </a:ext>
            </a:extLst>
          </p:cNvPr>
          <p:cNvSpPr txBox="1"/>
          <p:nvPr/>
        </p:nvSpPr>
        <p:spPr>
          <a:xfrm>
            <a:off x="7663790" y="3104883"/>
            <a:ext cx="4023385" cy="307777"/>
          </a:xfrm>
          <a:prstGeom prst="rect">
            <a:avLst/>
          </a:prstGeom>
          <a:noFill/>
        </p:spPr>
        <p:txBody>
          <a:bodyPr wrap="square">
            <a:spAutoFit/>
          </a:bodyPr>
          <a:lstStyle/>
          <a:p>
            <a:r>
              <a:rPr lang="en-US" altLang="ja-JP" sz="1400" dirty="0"/>
              <a:t>Anna B </a:t>
            </a:r>
            <a:r>
              <a:rPr lang="en-US" altLang="ja-JP" sz="1400" dirty="0" err="1"/>
              <a:t>Osipovich</a:t>
            </a:r>
            <a:r>
              <a:rPr lang="en-US" altLang="ja-JP" sz="1400" dirty="0"/>
              <a:t> et al., </a:t>
            </a:r>
            <a:r>
              <a:rPr lang="en-US" altLang="ja-JP" sz="1400" i="1" dirty="0">
                <a:effectLst/>
              </a:rPr>
              <a:t>Development,</a:t>
            </a:r>
            <a:r>
              <a:rPr lang="en-US" altLang="ja-JP" sz="1400" dirty="0"/>
              <a:t> </a:t>
            </a:r>
            <a:r>
              <a:rPr lang="en-US" altLang="ja-JP" sz="1400" b="1" dirty="0">
                <a:effectLst/>
                <a:latin typeface="+mj-lt"/>
              </a:rPr>
              <a:t>148</a:t>
            </a:r>
            <a:r>
              <a:rPr lang="ja-JP" altLang="en-US" sz="1400" b="1" dirty="0">
                <a:latin typeface="+mj-lt"/>
              </a:rPr>
              <a:t> </a:t>
            </a:r>
            <a:r>
              <a:rPr lang="en-US" altLang="ja-JP" sz="1400" dirty="0"/>
              <a:t>(2021)</a:t>
            </a:r>
            <a:endParaRPr lang="ja-JP" altLang="en-US" sz="1400" dirty="0"/>
          </a:p>
        </p:txBody>
      </p:sp>
    </p:spTree>
    <p:extLst>
      <p:ext uri="{BB962C8B-B14F-4D97-AF65-F5344CB8AC3E}">
        <p14:creationId xmlns:p14="http://schemas.microsoft.com/office/powerpoint/2010/main" val="1659517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639C0F43-B73F-0E9A-4F0E-4720E0E2D517}"/>
              </a:ext>
            </a:extLst>
          </p:cNvPr>
          <p:cNvSpPr txBox="1"/>
          <p:nvPr/>
        </p:nvSpPr>
        <p:spPr>
          <a:xfrm>
            <a:off x="328900" y="110731"/>
            <a:ext cx="2765282" cy="523220"/>
          </a:xfrm>
          <a:prstGeom prst="rect">
            <a:avLst/>
          </a:prstGeom>
          <a:noFill/>
        </p:spPr>
        <p:txBody>
          <a:bodyPr wrap="square">
            <a:spAutoFit/>
          </a:bodyPr>
          <a:lstStyle/>
          <a:p>
            <a:r>
              <a:rPr lang="ja-JP" altLang="en-US" sz="2800" dirty="0"/>
              <a:t>論文の所感</a:t>
            </a:r>
            <a:endParaRPr lang="en-US" altLang="ja-JP" sz="2800" dirty="0"/>
          </a:p>
        </p:txBody>
      </p:sp>
      <p:sp>
        <p:nvSpPr>
          <p:cNvPr id="2" name="テキスト ボックス 1">
            <a:extLst>
              <a:ext uri="{FF2B5EF4-FFF2-40B4-BE49-F238E27FC236}">
                <a16:creationId xmlns:a16="http://schemas.microsoft.com/office/drawing/2014/main" id="{E084B096-90BD-07B6-85F2-22015C195E14}"/>
              </a:ext>
            </a:extLst>
          </p:cNvPr>
          <p:cNvSpPr txBox="1"/>
          <p:nvPr/>
        </p:nvSpPr>
        <p:spPr>
          <a:xfrm>
            <a:off x="229636" y="881688"/>
            <a:ext cx="7479681" cy="400110"/>
          </a:xfrm>
          <a:prstGeom prst="rect">
            <a:avLst/>
          </a:prstGeom>
          <a:noFill/>
        </p:spPr>
        <p:txBody>
          <a:bodyPr wrap="square">
            <a:spAutoFit/>
          </a:bodyPr>
          <a:lstStyle/>
          <a:p>
            <a:pPr marL="342900" indent="-342900">
              <a:buFont typeface="Wingdings" panose="05000000000000000000" pitchFamily="2" charset="2"/>
              <a:buChar char="n"/>
            </a:pPr>
            <a:r>
              <a:rPr lang="en-US" altLang="ja-JP" sz="2000" b="1" dirty="0">
                <a:solidFill>
                  <a:schemeClr val="accent2"/>
                </a:solidFill>
                <a:latin typeface="+mj-lt"/>
              </a:rPr>
              <a:t>ZNF800</a:t>
            </a:r>
            <a:r>
              <a:rPr lang="ja-JP" altLang="en-US" sz="2000" b="1" dirty="0">
                <a:solidFill>
                  <a:schemeClr val="accent2"/>
                </a:solidFill>
                <a:latin typeface="+mj-lt"/>
              </a:rPr>
              <a:t>の動的な</a:t>
            </a:r>
            <a:r>
              <a:rPr lang="en-US" altLang="ja-JP" sz="2000" b="1" dirty="0">
                <a:solidFill>
                  <a:schemeClr val="accent2"/>
                </a:solidFill>
                <a:latin typeface="+mj-lt"/>
              </a:rPr>
              <a:t>dynamics</a:t>
            </a:r>
            <a:r>
              <a:rPr lang="ja-JP" altLang="en-US" sz="2000" b="1" dirty="0">
                <a:solidFill>
                  <a:schemeClr val="accent2"/>
                </a:solidFill>
                <a:latin typeface="+mj-lt"/>
              </a:rPr>
              <a:t>が気になった。</a:t>
            </a:r>
            <a:r>
              <a:rPr lang="ja-JP" altLang="en-US" sz="2000" dirty="0">
                <a:latin typeface="+mj-lt"/>
              </a:rPr>
              <a:t>（全然わからなかった）</a:t>
            </a:r>
            <a:endParaRPr lang="en-US" altLang="ja-JP" sz="2000" dirty="0">
              <a:latin typeface="+mj-lt"/>
            </a:endParaRPr>
          </a:p>
        </p:txBody>
      </p:sp>
      <p:sp>
        <p:nvSpPr>
          <p:cNvPr id="3" name="テキスト ボックス 2">
            <a:extLst>
              <a:ext uri="{FF2B5EF4-FFF2-40B4-BE49-F238E27FC236}">
                <a16:creationId xmlns:a16="http://schemas.microsoft.com/office/drawing/2014/main" id="{CEFE14C2-F786-F2CD-209D-09824041B42E}"/>
              </a:ext>
            </a:extLst>
          </p:cNvPr>
          <p:cNvSpPr txBox="1"/>
          <p:nvPr/>
        </p:nvSpPr>
        <p:spPr>
          <a:xfrm>
            <a:off x="229636" y="1442449"/>
            <a:ext cx="11650990" cy="1754326"/>
          </a:xfrm>
          <a:prstGeom prst="rect">
            <a:avLst/>
          </a:prstGeom>
          <a:noFill/>
        </p:spPr>
        <p:txBody>
          <a:bodyPr wrap="square">
            <a:spAutoFit/>
          </a:bodyPr>
          <a:lstStyle/>
          <a:p>
            <a:pPr marL="342900" indent="-342900">
              <a:buFont typeface="Wingdings" panose="05000000000000000000" pitchFamily="2" charset="2"/>
              <a:buChar char="l"/>
            </a:pPr>
            <a:r>
              <a:rPr lang="en-US" altLang="ja-JP" dirty="0"/>
              <a:t>ZNF800</a:t>
            </a:r>
            <a:r>
              <a:rPr lang="ja-JP" altLang="en-US" dirty="0"/>
              <a:t>は腸管のどの細胞種でも</a:t>
            </a:r>
            <a:r>
              <a:rPr lang="en-US" altLang="ja-JP" dirty="0"/>
              <a:t>broad</a:t>
            </a:r>
            <a:r>
              <a:rPr lang="ja-JP" altLang="en-US" dirty="0"/>
              <a:t>に発現している。一方で、</a:t>
            </a:r>
            <a:r>
              <a:rPr lang="en-US" altLang="ja-JP" dirty="0"/>
              <a:t>EEC cell</a:t>
            </a:r>
            <a:r>
              <a:rPr lang="ja-JP" altLang="en-US" dirty="0"/>
              <a:t>になる運命にある細胞は</a:t>
            </a:r>
            <a:r>
              <a:rPr lang="en-US" altLang="ja-JP" dirty="0"/>
              <a:t>ZNF800</a:t>
            </a:r>
            <a:r>
              <a:rPr lang="ja-JP" altLang="en-US" dirty="0"/>
              <a:t>の制御からフリーになっている気もする。</a:t>
            </a:r>
            <a:r>
              <a:rPr lang="ja-JP" altLang="en-US" b="1" dirty="0">
                <a:latin typeface="+mj-lt"/>
              </a:rPr>
              <a:t>発現量以外の側面で</a:t>
            </a:r>
            <a:r>
              <a:rPr lang="en-US" altLang="ja-JP" b="1" dirty="0">
                <a:latin typeface="+mj-lt"/>
              </a:rPr>
              <a:t>ZNF800</a:t>
            </a:r>
            <a:r>
              <a:rPr lang="ja-JP" altLang="en-US" b="1" dirty="0">
                <a:latin typeface="+mj-lt"/>
              </a:rPr>
              <a:t>の活性が制御されているのか？</a:t>
            </a:r>
            <a:r>
              <a:rPr lang="en-US" altLang="ja-JP" b="1" dirty="0">
                <a:latin typeface="+mj-lt"/>
              </a:rPr>
              <a:t>Co-factor</a:t>
            </a:r>
            <a:r>
              <a:rPr lang="ja-JP" altLang="en-US" b="1" dirty="0">
                <a:latin typeface="+mj-lt"/>
              </a:rPr>
              <a:t>がいたりするのか？</a:t>
            </a:r>
            <a:endParaRPr lang="en-US" altLang="ja-JP" dirty="0"/>
          </a:p>
          <a:p>
            <a:pPr marL="342900" indent="-342900">
              <a:buFont typeface="Wingdings" panose="05000000000000000000" pitchFamily="2" charset="2"/>
              <a:buChar char="l"/>
            </a:pPr>
            <a:endParaRPr lang="en-US" altLang="ja-JP" dirty="0"/>
          </a:p>
          <a:p>
            <a:endParaRPr lang="en-US" altLang="ja-JP" dirty="0"/>
          </a:p>
          <a:p>
            <a:pPr marL="342900" indent="-342900">
              <a:buFont typeface="Wingdings" panose="05000000000000000000" pitchFamily="2" charset="2"/>
              <a:buChar char="l"/>
            </a:pPr>
            <a:r>
              <a:rPr lang="en-US" altLang="ja-JP" b="1" dirty="0">
                <a:latin typeface="+mj-lt"/>
              </a:rPr>
              <a:t>Notch signalling</a:t>
            </a:r>
            <a:r>
              <a:rPr lang="ja-JP" altLang="en-US" b="1" dirty="0">
                <a:latin typeface="+mj-lt"/>
              </a:rPr>
              <a:t>の遮断と</a:t>
            </a:r>
            <a:r>
              <a:rPr lang="en-US" altLang="ja-JP" b="1" dirty="0">
                <a:latin typeface="+mj-lt"/>
              </a:rPr>
              <a:t>ZNF800</a:t>
            </a:r>
            <a:r>
              <a:rPr lang="ja-JP" altLang="en-US" b="1" dirty="0">
                <a:latin typeface="+mj-lt"/>
              </a:rPr>
              <a:t>の関係は？</a:t>
            </a:r>
            <a:r>
              <a:rPr lang="en-US" altLang="ja-JP" dirty="0"/>
              <a:t>Notch</a:t>
            </a:r>
            <a:r>
              <a:rPr lang="ja-JP" altLang="en-US" dirty="0"/>
              <a:t>阻害により</a:t>
            </a:r>
            <a:r>
              <a:rPr lang="en-US" altLang="ja-JP" dirty="0"/>
              <a:t>ZNF800</a:t>
            </a:r>
            <a:r>
              <a:rPr lang="ja-JP" altLang="en-US" dirty="0"/>
              <a:t>の発現低下が起こるのか？</a:t>
            </a:r>
            <a:r>
              <a:rPr lang="en-US" altLang="ja-JP" dirty="0"/>
              <a:t>or </a:t>
            </a:r>
            <a:r>
              <a:rPr lang="ja-JP" altLang="en-US" dirty="0"/>
              <a:t>活性が変動しうるのか？</a:t>
            </a:r>
            <a:endParaRPr lang="en-US" altLang="ja-JP" dirty="0"/>
          </a:p>
        </p:txBody>
      </p:sp>
      <p:sp>
        <p:nvSpPr>
          <p:cNvPr id="4" name="テキスト ボックス 3">
            <a:extLst>
              <a:ext uri="{FF2B5EF4-FFF2-40B4-BE49-F238E27FC236}">
                <a16:creationId xmlns:a16="http://schemas.microsoft.com/office/drawing/2014/main" id="{9D948457-4DDB-B8DD-916F-62019FC5AF44}"/>
              </a:ext>
            </a:extLst>
          </p:cNvPr>
          <p:cNvSpPr txBox="1"/>
          <p:nvPr/>
        </p:nvSpPr>
        <p:spPr>
          <a:xfrm>
            <a:off x="2205409" y="6039383"/>
            <a:ext cx="7781181" cy="707886"/>
          </a:xfrm>
          <a:prstGeom prst="rect">
            <a:avLst/>
          </a:prstGeom>
          <a:noFill/>
        </p:spPr>
        <p:txBody>
          <a:bodyPr wrap="square">
            <a:spAutoFit/>
          </a:bodyPr>
          <a:lstStyle/>
          <a:p>
            <a:pPr algn="ctr"/>
            <a:r>
              <a:rPr lang="ja-JP" altLang="en-US" sz="2000" dirty="0"/>
              <a:t>詳細な分子メカニズムはまだまだ</a:t>
            </a:r>
            <a:r>
              <a:rPr lang="en-US" altLang="ja-JP" sz="2000" dirty="0"/>
              <a:t>unknown</a:t>
            </a:r>
            <a:r>
              <a:rPr lang="ja-JP" altLang="en-US" sz="2000" dirty="0"/>
              <a:t>な印象。少なくともこの論文では</a:t>
            </a:r>
            <a:r>
              <a:rPr lang="ja-JP" altLang="en-US" sz="2000" b="1" dirty="0">
                <a:latin typeface="+mj-lt"/>
              </a:rPr>
              <a:t>新しい転写抑制因子を捕まえてきた点に新規性</a:t>
            </a:r>
            <a:r>
              <a:rPr lang="ja-JP" altLang="en-US" sz="2000" dirty="0"/>
              <a:t>を提唱。</a:t>
            </a:r>
            <a:endParaRPr lang="en-US" altLang="ja-JP" sz="2000" dirty="0"/>
          </a:p>
        </p:txBody>
      </p:sp>
      <p:sp>
        <p:nvSpPr>
          <p:cNvPr id="5" name="テキスト ボックス 4">
            <a:extLst>
              <a:ext uri="{FF2B5EF4-FFF2-40B4-BE49-F238E27FC236}">
                <a16:creationId xmlns:a16="http://schemas.microsoft.com/office/drawing/2014/main" id="{22F04F60-5F71-C579-41E3-16DA2A69CEC0}"/>
              </a:ext>
            </a:extLst>
          </p:cNvPr>
          <p:cNvSpPr txBox="1"/>
          <p:nvPr/>
        </p:nvSpPr>
        <p:spPr>
          <a:xfrm>
            <a:off x="229636" y="4035445"/>
            <a:ext cx="3631748" cy="400110"/>
          </a:xfrm>
          <a:prstGeom prst="rect">
            <a:avLst/>
          </a:prstGeom>
          <a:noFill/>
        </p:spPr>
        <p:txBody>
          <a:bodyPr wrap="square">
            <a:spAutoFit/>
          </a:bodyPr>
          <a:lstStyle/>
          <a:p>
            <a:pPr marL="342900" indent="-342900">
              <a:buFont typeface="Wingdings" panose="05000000000000000000" pitchFamily="2" charset="2"/>
              <a:buChar char="n"/>
            </a:pPr>
            <a:r>
              <a:rPr lang="en-US" altLang="ja-JP" sz="2000" b="1" dirty="0">
                <a:solidFill>
                  <a:schemeClr val="accent2"/>
                </a:solidFill>
                <a:latin typeface="+mj-lt"/>
              </a:rPr>
              <a:t>ZNF800</a:t>
            </a:r>
            <a:r>
              <a:rPr lang="ja-JP" altLang="en-US" sz="2000" b="1" dirty="0">
                <a:solidFill>
                  <a:schemeClr val="accent2"/>
                </a:solidFill>
                <a:latin typeface="+mj-lt"/>
              </a:rPr>
              <a:t>の生理学的な役割</a:t>
            </a:r>
            <a:endParaRPr lang="en-US" altLang="ja-JP" sz="2000" dirty="0">
              <a:latin typeface="+mj-lt"/>
            </a:endParaRPr>
          </a:p>
        </p:txBody>
      </p:sp>
      <p:sp>
        <p:nvSpPr>
          <p:cNvPr id="6" name="テキスト ボックス 5">
            <a:extLst>
              <a:ext uri="{FF2B5EF4-FFF2-40B4-BE49-F238E27FC236}">
                <a16:creationId xmlns:a16="http://schemas.microsoft.com/office/drawing/2014/main" id="{579AE7E1-1C0A-7AFE-1B86-3EFF19918751}"/>
              </a:ext>
            </a:extLst>
          </p:cNvPr>
          <p:cNvSpPr txBox="1"/>
          <p:nvPr/>
        </p:nvSpPr>
        <p:spPr>
          <a:xfrm>
            <a:off x="229636" y="4560198"/>
            <a:ext cx="10499324" cy="1200329"/>
          </a:xfrm>
          <a:prstGeom prst="rect">
            <a:avLst/>
          </a:prstGeom>
          <a:noFill/>
        </p:spPr>
        <p:txBody>
          <a:bodyPr wrap="square">
            <a:spAutoFit/>
          </a:bodyPr>
          <a:lstStyle/>
          <a:p>
            <a:pPr marL="285750" indent="-285750">
              <a:buFont typeface="Wingdings" panose="05000000000000000000" pitchFamily="2" charset="2"/>
              <a:buChar char="l"/>
            </a:pPr>
            <a:r>
              <a:rPr lang="ja-JP" altLang="en-US" dirty="0"/>
              <a:t>小腸：</a:t>
            </a:r>
            <a:r>
              <a:rPr lang="en-US" altLang="ja-JP" dirty="0"/>
              <a:t>ZNF800-KO</a:t>
            </a:r>
            <a:r>
              <a:rPr lang="ja-JP" altLang="en-US" dirty="0"/>
              <a:t>で内分泌細胞が増加　⇔　膵臓：</a:t>
            </a:r>
            <a:r>
              <a:rPr lang="en-US" altLang="ja-JP" dirty="0"/>
              <a:t> ZNF800-KO</a:t>
            </a:r>
            <a:r>
              <a:rPr lang="ja-JP" altLang="en-US" dirty="0"/>
              <a:t>で内分泌細胞の発達が不全</a:t>
            </a:r>
            <a:endParaRPr lang="en-US" altLang="ja-JP" dirty="0"/>
          </a:p>
          <a:p>
            <a:pPr marL="342900" indent="-342900">
              <a:buFont typeface="Wingdings" panose="05000000000000000000" pitchFamily="2" charset="2"/>
              <a:buChar char="l"/>
            </a:pPr>
            <a:endParaRPr lang="en-US" altLang="ja-JP" dirty="0"/>
          </a:p>
          <a:p>
            <a:pPr marL="342900" indent="-342900">
              <a:buFont typeface="Wingdings" panose="05000000000000000000" pitchFamily="2" charset="2"/>
              <a:buChar char="l"/>
            </a:pPr>
            <a:r>
              <a:rPr lang="ja-JP" altLang="en-US" dirty="0"/>
              <a:t>この分子の</a:t>
            </a:r>
            <a:r>
              <a:rPr lang="en-US" altLang="ja-JP" dirty="0"/>
              <a:t>KO</a:t>
            </a:r>
            <a:r>
              <a:rPr lang="ja-JP" altLang="en-US" dirty="0"/>
              <a:t>により、</a:t>
            </a:r>
            <a:r>
              <a:rPr lang="en-US" altLang="ja-JP" dirty="0"/>
              <a:t>other EEC subtypes</a:t>
            </a:r>
            <a:r>
              <a:rPr lang="ja-JP" altLang="en-US" dirty="0"/>
              <a:t>の分化は抑制され、</a:t>
            </a:r>
            <a:r>
              <a:rPr lang="en-US" altLang="ja-JP" dirty="0"/>
              <a:t>enterochromaffin cell</a:t>
            </a:r>
            <a:r>
              <a:rPr lang="ja-JP" altLang="en-US" dirty="0"/>
              <a:t>の分化に</a:t>
            </a:r>
            <a:r>
              <a:rPr lang="en-US" altLang="ja-JP" dirty="0"/>
              <a:t>bias</a:t>
            </a:r>
            <a:r>
              <a:rPr lang="ja-JP" altLang="en-US" dirty="0"/>
              <a:t>がかかる。内分泌細胞の</a:t>
            </a:r>
            <a:r>
              <a:rPr lang="en-US" altLang="ja-JP" dirty="0"/>
              <a:t>repressor</a:t>
            </a:r>
            <a:r>
              <a:rPr lang="ja-JP" altLang="en-US" dirty="0"/>
              <a:t>というよりかは、</a:t>
            </a:r>
            <a:r>
              <a:rPr lang="en-US" altLang="ja-JP" dirty="0"/>
              <a:t>enterochromaffin cell</a:t>
            </a:r>
            <a:r>
              <a:rPr lang="ja-JP" altLang="en-US" dirty="0"/>
              <a:t>の</a:t>
            </a:r>
            <a:r>
              <a:rPr lang="en-US" altLang="ja-JP" dirty="0"/>
              <a:t>repressor</a:t>
            </a:r>
            <a:r>
              <a:rPr lang="ja-JP" altLang="en-US" dirty="0"/>
              <a:t>という印象？</a:t>
            </a:r>
            <a:endParaRPr lang="en-US" altLang="ja-JP" dirty="0"/>
          </a:p>
        </p:txBody>
      </p:sp>
      <p:pic>
        <p:nvPicPr>
          <p:cNvPr id="7" name="図 6">
            <a:extLst>
              <a:ext uri="{FF2B5EF4-FFF2-40B4-BE49-F238E27FC236}">
                <a16:creationId xmlns:a16="http://schemas.microsoft.com/office/drawing/2014/main" id="{E065E448-7E6D-509F-E1C5-08D5F0C591BE}"/>
              </a:ext>
            </a:extLst>
          </p:cNvPr>
          <p:cNvPicPr>
            <a:picLocks noChangeAspect="1"/>
          </p:cNvPicPr>
          <p:nvPr/>
        </p:nvPicPr>
        <p:blipFill>
          <a:blip r:embed="rId3"/>
          <a:stretch>
            <a:fillRect/>
          </a:stretch>
        </p:blipFill>
        <p:spPr>
          <a:xfrm>
            <a:off x="8220891" y="2925216"/>
            <a:ext cx="3857779" cy="1905557"/>
          </a:xfrm>
          <a:prstGeom prst="rect">
            <a:avLst/>
          </a:prstGeom>
        </p:spPr>
      </p:pic>
    </p:spTree>
    <p:extLst>
      <p:ext uri="{BB962C8B-B14F-4D97-AF65-F5344CB8AC3E}">
        <p14:creationId xmlns:p14="http://schemas.microsoft.com/office/powerpoint/2010/main" val="3420339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639C0F43-B73F-0E9A-4F0E-4720E0E2D517}"/>
              </a:ext>
            </a:extLst>
          </p:cNvPr>
          <p:cNvSpPr txBox="1"/>
          <p:nvPr/>
        </p:nvSpPr>
        <p:spPr>
          <a:xfrm>
            <a:off x="328899" y="110731"/>
            <a:ext cx="5486421" cy="523220"/>
          </a:xfrm>
          <a:prstGeom prst="rect">
            <a:avLst/>
          </a:prstGeom>
          <a:noFill/>
        </p:spPr>
        <p:txBody>
          <a:bodyPr wrap="square">
            <a:spAutoFit/>
          </a:bodyPr>
          <a:lstStyle/>
          <a:p>
            <a:r>
              <a:rPr lang="ja-JP" altLang="en-US" sz="2800" dirty="0"/>
              <a:t>勉強してみて感じたこと</a:t>
            </a:r>
            <a:endParaRPr lang="en-US" altLang="ja-JP" sz="2800" dirty="0"/>
          </a:p>
        </p:txBody>
      </p:sp>
      <p:grpSp>
        <p:nvGrpSpPr>
          <p:cNvPr id="5" name="グループ化 4">
            <a:extLst>
              <a:ext uri="{FF2B5EF4-FFF2-40B4-BE49-F238E27FC236}">
                <a16:creationId xmlns:a16="http://schemas.microsoft.com/office/drawing/2014/main" id="{B54D4A73-0F4C-41B6-10B2-36227056C94C}"/>
              </a:ext>
            </a:extLst>
          </p:cNvPr>
          <p:cNvGrpSpPr>
            <a:grpSpLocks noChangeAspect="1"/>
          </p:cNvGrpSpPr>
          <p:nvPr/>
        </p:nvGrpSpPr>
        <p:grpSpPr>
          <a:xfrm>
            <a:off x="6449558" y="3502152"/>
            <a:ext cx="5562900" cy="1869111"/>
            <a:chOff x="675262" y="3857435"/>
            <a:chExt cx="4690702" cy="1576056"/>
          </a:xfrm>
        </p:grpSpPr>
        <p:pic>
          <p:nvPicPr>
            <p:cNvPr id="6" name="図 5">
              <a:extLst>
                <a:ext uri="{FF2B5EF4-FFF2-40B4-BE49-F238E27FC236}">
                  <a16:creationId xmlns:a16="http://schemas.microsoft.com/office/drawing/2014/main" id="{14348C87-4F20-D6DB-EDA8-D0AB5A56BE69}"/>
                </a:ext>
              </a:extLst>
            </p:cNvPr>
            <p:cNvPicPr>
              <a:picLocks noChangeAspect="1"/>
            </p:cNvPicPr>
            <p:nvPr/>
          </p:nvPicPr>
          <p:blipFill>
            <a:blip r:embed="rId2"/>
            <a:stretch>
              <a:fillRect/>
            </a:stretch>
          </p:blipFill>
          <p:spPr>
            <a:xfrm>
              <a:off x="675262" y="3885144"/>
              <a:ext cx="4690702" cy="1548347"/>
            </a:xfrm>
            <a:prstGeom prst="rect">
              <a:avLst/>
            </a:prstGeom>
          </p:spPr>
        </p:pic>
        <p:sp>
          <p:nvSpPr>
            <p:cNvPr id="7" name="正方形/長方形 6">
              <a:extLst>
                <a:ext uri="{FF2B5EF4-FFF2-40B4-BE49-F238E27FC236}">
                  <a16:creationId xmlns:a16="http://schemas.microsoft.com/office/drawing/2014/main" id="{E2B0F4FC-1237-3A0D-01D8-9CCE1383D4C6}"/>
                </a:ext>
              </a:extLst>
            </p:cNvPr>
            <p:cNvSpPr/>
            <p:nvPr/>
          </p:nvSpPr>
          <p:spPr>
            <a:xfrm>
              <a:off x="675262" y="3857435"/>
              <a:ext cx="497756" cy="3912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8E96D27-B107-26B0-AADD-4B7B1E5EB1D2}"/>
              </a:ext>
            </a:extLst>
          </p:cNvPr>
          <p:cNvSpPr txBox="1"/>
          <p:nvPr/>
        </p:nvSpPr>
        <p:spPr>
          <a:xfrm>
            <a:off x="1773284" y="5541442"/>
            <a:ext cx="3524297" cy="400110"/>
          </a:xfrm>
          <a:prstGeom prst="rect">
            <a:avLst/>
          </a:prstGeom>
          <a:noFill/>
        </p:spPr>
        <p:txBody>
          <a:bodyPr wrap="square">
            <a:spAutoFit/>
          </a:bodyPr>
          <a:lstStyle/>
          <a:p>
            <a:r>
              <a:rPr lang="en-US" altLang="ja-JP" sz="2000" b="1" dirty="0">
                <a:solidFill>
                  <a:schemeClr val="accent2"/>
                </a:solidFill>
                <a:latin typeface="+mj-lt"/>
              </a:rPr>
              <a:t>1. Unbiased</a:t>
            </a:r>
            <a:r>
              <a:rPr lang="ja-JP" altLang="en-US" sz="2000" b="1" dirty="0">
                <a:solidFill>
                  <a:schemeClr val="accent2"/>
                </a:solidFill>
                <a:latin typeface="+mj-lt"/>
              </a:rPr>
              <a:t>な培養条件の確立</a:t>
            </a:r>
            <a:endParaRPr lang="en-US" altLang="ja-JP" sz="2000" b="1" dirty="0">
              <a:solidFill>
                <a:schemeClr val="accent2"/>
              </a:solidFill>
              <a:latin typeface="+mj-lt"/>
            </a:endParaRPr>
          </a:p>
        </p:txBody>
      </p:sp>
      <p:sp>
        <p:nvSpPr>
          <p:cNvPr id="9" name="テキスト ボックス 8">
            <a:extLst>
              <a:ext uri="{FF2B5EF4-FFF2-40B4-BE49-F238E27FC236}">
                <a16:creationId xmlns:a16="http://schemas.microsoft.com/office/drawing/2014/main" id="{41D908D0-829A-B347-23B1-3C3913A2BCD6}"/>
              </a:ext>
            </a:extLst>
          </p:cNvPr>
          <p:cNvSpPr txBox="1"/>
          <p:nvPr/>
        </p:nvSpPr>
        <p:spPr>
          <a:xfrm>
            <a:off x="6744713" y="5541442"/>
            <a:ext cx="4699280" cy="400110"/>
          </a:xfrm>
          <a:prstGeom prst="rect">
            <a:avLst/>
          </a:prstGeom>
          <a:noFill/>
        </p:spPr>
        <p:txBody>
          <a:bodyPr wrap="square">
            <a:spAutoFit/>
          </a:bodyPr>
          <a:lstStyle/>
          <a:p>
            <a:pPr algn="ctr"/>
            <a:r>
              <a:rPr lang="en-US" altLang="ja-JP" sz="2000" dirty="0">
                <a:solidFill>
                  <a:schemeClr val="accent2"/>
                </a:solidFill>
                <a:latin typeface="+mj-lt"/>
              </a:rPr>
              <a:t>2. Multiple fluorescent reporter system</a:t>
            </a:r>
            <a:endParaRPr lang="en-US" altLang="ja-JP" sz="2000" b="1" dirty="0">
              <a:solidFill>
                <a:schemeClr val="accent2"/>
              </a:solidFill>
              <a:latin typeface="+mj-lt"/>
            </a:endParaRPr>
          </a:p>
        </p:txBody>
      </p:sp>
      <p:pic>
        <p:nvPicPr>
          <p:cNvPr id="11" name="Picture 2">
            <a:extLst>
              <a:ext uri="{FF2B5EF4-FFF2-40B4-BE49-F238E27FC236}">
                <a16:creationId xmlns:a16="http://schemas.microsoft.com/office/drawing/2014/main" id="{45B0FD86-91A1-42EE-D959-E4DA7F1E84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86" b="78265"/>
          <a:stretch/>
        </p:blipFill>
        <p:spPr bwMode="auto">
          <a:xfrm>
            <a:off x="84292" y="3502152"/>
            <a:ext cx="6034856" cy="184951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BC39AFF-45DC-EFB6-4056-4269FE180FB8}"/>
              </a:ext>
            </a:extLst>
          </p:cNvPr>
          <p:cNvSpPr txBox="1"/>
          <p:nvPr/>
        </p:nvSpPr>
        <p:spPr>
          <a:xfrm>
            <a:off x="503237" y="983123"/>
            <a:ext cx="10940756" cy="923330"/>
          </a:xfrm>
          <a:prstGeom prst="rect">
            <a:avLst/>
          </a:prstGeom>
          <a:noFill/>
        </p:spPr>
        <p:txBody>
          <a:bodyPr wrap="square">
            <a:spAutoFit/>
          </a:bodyPr>
          <a:lstStyle/>
          <a:p>
            <a:pPr marL="342900" indent="-342900">
              <a:buFont typeface="Wingdings" panose="05000000000000000000" pitchFamily="2" charset="2"/>
              <a:buChar char="l"/>
            </a:pPr>
            <a:r>
              <a:rPr lang="en-US" altLang="ja-JP" dirty="0"/>
              <a:t>ZNF800</a:t>
            </a:r>
            <a:r>
              <a:rPr lang="ja-JP" altLang="en-US" dirty="0">
                <a:latin typeface="+mj-lt"/>
              </a:rPr>
              <a:t>の機能より、</a:t>
            </a:r>
            <a:r>
              <a:rPr lang="ja-JP" altLang="en-US" b="1" dirty="0">
                <a:latin typeface="+mj-lt"/>
              </a:rPr>
              <a:t>この分子を見つけるに至るスクリーニングの過程</a:t>
            </a:r>
            <a:r>
              <a:rPr lang="ja-JP" altLang="en-US" dirty="0">
                <a:latin typeface="+mj-lt"/>
              </a:rPr>
              <a:t>が勉強になった。とても真似できないような系で実験がされているわけではなく</a:t>
            </a:r>
            <a:r>
              <a:rPr lang="ja-JP" altLang="en-US" b="1" dirty="0">
                <a:latin typeface="+mj-lt"/>
              </a:rPr>
              <a:t>、基本的な実験の組み合わせのもとでオリジナリティのある研究がされている</a:t>
            </a:r>
            <a:r>
              <a:rPr lang="ja-JP" altLang="en-US" dirty="0">
                <a:latin typeface="+mj-lt"/>
              </a:rPr>
              <a:t>ことが励みになった。</a:t>
            </a:r>
            <a:endParaRPr lang="en-US" altLang="ja-JP" dirty="0">
              <a:latin typeface="+mj-lt"/>
            </a:endParaRPr>
          </a:p>
        </p:txBody>
      </p:sp>
      <p:sp>
        <p:nvSpPr>
          <p:cNvPr id="10" name="テキスト ボックス 9">
            <a:extLst>
              <a:ext uri="{FF2B5EF4-FFF2-40B4-BE49-F238E27FC236}">
                <a16:creationId xmlns:a16="http://schemas.microsoft.com/office/drawing/2014/main" id="{7A8054AA-6BD4-5157-1CB6-DC744F23B854}"/>
              </a:ext>
            </a:extLst>
          </p:cNvPr>
          <p:cNvSpPr txBox="1"/>
          <p:nvPr/>
        </p:nvSpPr>
        <p:spPr>
          <a:xfrm>
            <a:off x="503237" y="2311651"/>
            <a:ext cx="10688638" cy="646331"/>
          </a:xfrm>
          <a:prstGeom prst="rect">
            <a:avLst/>
          </a:prstGeom>
          <a:noFill/>
        </p:spPr>
        <p:txBody>
          <a:bodyPr wrap="square">
            <a:spAutoFit/>
          </a:bodyPr>
          <a:lstStyle/>
          <a:p>
            <a:pPr marL="342900" indent="-342900">
              <a:buFont typeface="Wingdings" panose="05000000000000000000" pitchFamily="2" charset="2"/>
              <a:buChar char="l"/>
            </a:pPr>
            <a:r>
              <a:rPr lang="ja-JP" altLang="en-US" b="1" dirty="0">
                <a:latin typeface="+mj-lt"/>
              </a:rPr>
              <a:t>一方でその基本のレベルが高い。</a:t>
            </a:r>
            <a:r>
              <a:rPr lang="ja-JP" altLang="en-US" dirty="0"/>
              <a:t>（今回で言うと、</a:t>
            </a:r>
            <a:r>
              <a:rPr lang="en-US" altLang="ja-JP" dirty="0"/>
              <a:t>unbiased</a:t>
            </a:r>
            <a:r>
              <a:rPr lang="ja-JP" altLang="en-US" dirty="0"/>
              <a:t>な培養条件と</a:t>
            </a:r>
            <a:r>
              <a:rPr lang="en-US" altLang="ja-JP" dirty="0"/>
              <a:t>multiple reporter system</a:t>
            </a:r>
            <a:r>
              <a:rPr lang="ja-JP" altLang="en-US" dirty="0"/>
              <a:t>）</a:t>
            </a:r>
            <a:r>
              <a:rPr lang="ja-JP" altLang="en-US" b="1" dirty="0">
                <a:latin typeface="+mj-lt"/>
              </a:rPr>
              <a:t>ここをないがしろにしてしまうと</a:t>
            </a:r>
            <a:r>
              <a:rPr lang="en-US" altLang="ja-JP" b="1" dirty="0">
                <a:latin typeface="+mj-lt"/>
              </a:rPr>
              <a:t>ZNF800</a:t>
            </a:r>
            <a:r>
              <a:rPr lang="ja-JP" altLang="en-US" b="1" dirty="0">
                <a:latin typeface="+mj-lt"/>
              </a:rPr>
              <a:t>はヒットできなかったと思う</a:t>
            </a:r>
            <a:r>
              <a:rPr lang="ja-JP" altLang="en-US" dirty="0">
                <a:latin typeface="+mj-lt"/>
              </a:rPr>
              <a:t>ので、基盤技術の頑強さや基礎の大事さを学んだ。</a:t>
            </a:r>
            <a:endParaRPr lang="en-US" altLang="ja-JP" dirty="0">
              <a:latin typeface="+mj-lt"/>
            </a:endParaRPr>
          </a:p>
        </p:txBody>
      </p:sp>
    </p:spTree>
    <p:extLst>
      <p:ext uri="{BB962C8B-B14F-4D97-AF65-F5344CB8AC3E}">
        <p14:creationId xmlns:p14="http://schemas.microsoft.com/office/powerpoint/2010/main" val="1228012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639C0F43-B73F-0E9A-4F0E-4720E0E2D517}"/>
              </a:ext>
            </a:extLst>
          </p:cNvPr>
          <p:cNvSpPr txBox="1"/>
          <p:nvPr/>
        </p:nvSpPr>
        <p:spPr>
          <a:xfrm>
            <a:off x="328899" y="110731"/>
            <a:ext cx="5486421" cy="523220"/>
          </a:xfrm>
          <a:prstGeom prst="rect">
            <a:avLst/>
          </a:prstGeom>
          <a:noFill/>
        </p:spPr>
        <p:txBody>
          <a:bodyPr wrap="square">
            <a:spAutoFit/>
          </a:bodyPr>
          <a:lstStyle/>
          <a:p>
            <a:r>
              <a:rPr lang="ja-JP" altLang="en-US" sz="2800" dirty="0"/>
              <a:t>勉強してみて感じたこと</a:t>
            </a:r>
            <a:endParaRPr lang="en-US" altLang="ja-JP" sz="2800" dirty="0"/>
          </a:p>
        </p:txBody>
      </p:sp>
      <p:sp>
        <p:nvSpPr>
          <p:cNvPr id="2" name="テキスト ボックス 1">
            <a:extLst>
              <a:ext uri="{FF2B5EF4-FFF2-40B4-BE49-F238E27FC236}">
                <a16:creationId xmlns:a16="http://schemas.microsoft.com/office/drawing/2014/main" id="{E084B096-90BD-07B6-85F2-22015C195E14}"/>
              </a:ext>
            </a:extLst>
          </p:cNvPr>
          <p:cNvSpPr txBox="1"/>
          <p:nvPr/>
        </p:nvSpPr>
        <p:spPr>
          <a:xfrm>
            <a:off x="503237" y="983123"/>
            <a:ext cx="8450263" cy="646331"/>
          </a:xfrm>
          <a:prstGeom prst="rect">
            <a:avLst/>
          </a:prstGeom>
          <a:noFill/>
        </p:spPr>
        <p:txBody>
          <a:bodyPr wrap="square">
            <a:spAutoFit/>
          </a:bodyPr>
          <a:lstStyle/>
          <a:p>
            <a:pPr marL="342900" indent="-342900">
              <a:buFont typeface="Wingdings" panose="05000000000000000000" pitchFamily="2" charset="2"/>
              <a:buChar char="l"/>
            </a:pPr>
            <a:r>
              <a:rPr lang="ja-JP" altLang="en-US" dirty="0">
                <a:latin typeface="+mj-lt"/>
              </a:rPr>
              <a:t>色分けした細胞ごとに</a:t>
            </a:r>
            <a:r>
              <a:rPr lang="en-US" altLang="ja-JP" dirty="0"/>
              <a:t>sgRNA</a:t>
            </a:r>
            <a:r>
              <a:rPr lang="ja-JP" altLang="en-US" dirty="0">
                <a:latin typeface="+mj-lt"/>
              </a:rPr>
              <a:t>の濃縮具合を評価する</a:t>
            </a:r>
            <a:r>
              <a:rPr lang="en-US" altLang="ja-JP" dirty="0"/>
              <a:t>scheme</a:t>
            </a:r>
            <a:r>
              <a:rPr lang="ja-JP" altLang="en-US" dirty="0">
                <a:latin typeface="+mj-lt"/>
              </a:rPr>
              <a:t>がシンプルかつ面白かった。こういうアイディアを思いつけるようになりたいと思った。</a:t>
            </a:r>
            <a:endParaRPr lang="en-US" altLang="ja-JP" dirty="0">
              <a:latin typeface="+mj-lt"/>
            </a:endParaRPr>
          </a:p>
        </p:txBody>
      </p:sp>
      <p:grpSp>
        <p:nvGrpSpPr>
          <p:cNvPr id="11" name="グループ化 10">
            <a:extLst>
              <a:ext uri="{FF2B5EF4-FFF2-40B4-BE49-F238E27FC236}">
                <a16:creationId xmlns:a16="http://schemas.microsoft.com/office/drawing/2014/main" id="{33D927B1-7E53-EB08-B2EE-B8B9792037B1}"/>
              </a:ext>
            </a:extLst>
          </p:cNvPr>
          <p:cNvGrpSpPr>
            <a:grpSpLocks noChangeAspect="1"/>
          </p:cNvGrpSpPr>
          <p:nvPr/>
        </p:nvGrpSpPr>
        <p:grpSpPr>
          <a:xfrm>
            <a:off x="9186537" y="109435"/>
            <a:ext cx="2695585" cy="6274739"/>
            <a:chOff x="8572719" y="173309"/>
            <a:chExt cx="2797245" cy="6511381"/>
          </a:xfrm>
        </p:grpSpPr>
        <p:pic>
          <p:nvPicPr>
            <p:cNvPr id="12" name="Picture 2">
              <a:extLst>
                <a:ext uri="{FF2B5EF4-FFF2-40B4-BE49-F238E27FC236}">
                  <a16:creationId xmlns:a16="http://schemas.microsoft.com/office/drawing/2014/main" id="{951166D0-DAC4-1CEE-E9A1-B091150CB2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5" t="1824" r="68111" b="30212"/>
            <a:stretch/>
          </p:blipFill>
          <p:spPr bwMode="auto">
            <a:xfrm>
              <a:off x="8572719" y="173309"/>
              <a:ext cx="2797245" cy="6511381"/>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0A219822-0B13-BF23-984B-DC579A5E861F}"/>
                </a:ext>
              </a:extLst>
            </p:cNvPr>
            <p:cNvSpPr/>
            <p:nvPr/>
          </p:nvSpPr>
          <p:spPr>
            <a:xfrm>
              <a:off x="11120582" y="905164"/>
              <a:ext cx="249382" cy="2523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88D56766-D875-9537-76A7-4584C1429877}"/>
              </a:ext>
            </a:extLst>
          </p:cNvPr>
          <p:cNvSpPr txBox="1"/>
          <p:nvPr/>
        </p:nvSpPr>
        <p:spPr>
          <a:xfrm>
            <a:off x="9129654" y="6360527"/>
            <a:ext cx="2809349" cy="369332"/>
          </a:xfrm>
          <a:prstGeom prst="rect">
            <a:avLst/>
          </a:prstGeom>
          <a:noFill/>
        </p:spPr>
        <p:txBody>
          <a:bodyPr wrap="square">
            <a:spAutoFit/>
          </a:bodyPr>
          <a:lstStyle/>
          <a:p>
            <a:r>
              <a:rPr lang="en-US" altLang="ja-JP" b="1" dirty="0">
                <a:latin typeface="+mj-lt"/>
              </a:rPr>
              <a:t>TFome CRISPR screening </a:t>
            </a:r>
          </a:p>
        </p:txBody>
      </p:sp>
      <p:sp>
        <p:nvSpPr>
          <p:cNvPr id="16" name="テキスト ボックス 15">
            <a:extLst>
              <a:ext uri="{FF2B5EF4-FFF2-40B4-BE49-F238E27FC236}">
                <a16:creationId xmlns:a16="http://schemas.microsoft.com/office/drawing/2014/main" id="{DE3969A2-D809-E2BE-7D5C-50A8DC731CFB}"/>
              </a:ext>
            </a:extLst>
          </p:cNvPr>
          <p:cNvSpPr txBox="1"/>
          <p:nvPr/>
        </p:nvSpPr>
        <p:spPr>
          <a:xfrm>
            <a:off x="503237" y="2311651"/>
            <a:ext cx="8603463" cy="923330"/>
          </a:xfrm>
          <a:prstGeom prst="rect">
            <a:avLst/>
          </a:prstGeom>
          <a:noFill/>
        </p:spPr>
        <p:txBody>
          <a:bodyPr wrap="square">
            <a:spAutoFit/>
          </a:bodyPr>
          <a:lstStyle/>
          <a:p>
            <a:pPr marL="342900" indent="-342900">
              <a:buFont typeface="Wingdings" panose="05000000000000000000" pitchFamily="2" charset="2"/>
              <a:buChar char="l"/>
            </a:pPr>
            <a:r>
              <a:rPr lang="ja-JP" altLang="en-US" dirty="0"/>
              <a:t>薬物等の刺激であらゆる</a:t>
            </a:r>
            <a:r>
              <a:rPr lang="en-US" altLang="ja-JP" dirty="0"/>
              <a:t>subtype</a:t>
            </a:r>
            <a:r>
              <a:rPr lang="ja-JP" altLang="en-US" dirty="0"/>
              <a:t>からホルモン分泌が起こるのか？</a:t>
            </a:r>
            <a:r>
              <a:rPr lang="en-US" altLang="ja-JP" dirty="0"/>
              <a:t>or </a:t>
            </a:r>
            <a:r>
              <a:rPr lang="ja-JP" altLang="en-US" dirty="0"/>
              <a:t>刺激の種類によっては特定の</a:t>
            </a:r>
            <a:r>
              <a:rPr lang="en-US" altLang="ja-JP" dirty="0"/>
              <a:t>subtype</a:t>
            </a:r>
            <a:r>
              <a:rPr lang="ja-JP" altLang="en-US" dirty="0"/>
              <a:t>だけが分泌を起こすのか？その場合、ホルモン分泌の特異性が何によって規定されているのか？</a:t>
            </a:r>
            <a:r>
              <a:rPr lang="ja-JP" altLang="en-US" sz="1400" dirty="0"/>
              <a:t>（</a:t>
            </a:r>
            <a:r>
              <a:rPr lang="en-US" altLang="ja-JP" sz="1400" dirty="0"/>
              <a:t>subtype</a:t>
            </a:r>
            <a:r>
              <a:rPr lang="ja-JP" altLang="en-US" sz="1400" dirty="0"/>
              <a:t>特異的な受容体がある？）</a:t>
            </a:r>
            <a:endParaRPr lang="en-US" altLang="ja-JP" dirty="0"/>
          </a:p>
        </p:txBody>
      </p:sp>
      <p:grpSp>
        <p:nvGrpSpPr>
          <p:cNvPr id="17" name="グループ化 16">
            <a:extLst>
              <a:ext uri="{FF2B5EF4-FFF2-40B4-BE49-F238E27FC236}">
                <a16:creationId xmlns:a16="http://schemas.microsoft.com/office/drawing/2014/main" id="{4B8FA783-26B8-A691-249B-B1E0B581290D}"/>
              </a:ext>
            </a:extLst>
          </p:cNvPr>
          <p:cNvGrpSpPr>
            <a:grpSpLocks noChangeAspect="1"/>
          </p:cNvGrpSpPr>
          <p:nvPr/>
        </p:nvGrpSpPr>
        <p:grpSpPr>
          <a:xfrm>
            <a:off x="835720" y="3436601"/>
            <a:ext cx="5200292" cy="2749062"/>
            <a:chOff x="6212084" y="1694085"/>
            <a:chExt cx="4971954" cy="2628355"/>
          </a:xfrm>
        </p:grpSpPr>
        <p:pic>
          <p:nvPicPr>
            <p:cNvPr id="18" name="Picture 2">
              <a:extLst>
                <a:ext uri="{FF2B5EF4-FFF2-40B4-BE49-F238E27FC236}">
                  <a16:creationId xmlns:a16="http://schemas.microsoft.com/office/drawing/2014/main" id="{82C6F923-E71C-5E73-1898-11192AE582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780" t="71041"/>
            <a:stretch/>
          </p:blipFill>
          <p:spPr bwMode="auto">
            <a:xfrm>
              <a:off x="6212084" y="1819656"/>
              <a:ext cx="4971954" cy="2502784"/>
            </a:xfrm>
            <a:prstGeom prst="rect">
              <a:avLst/>
            </a:prstGeom>
            <a:noFill/>
            <a:extLst>
              <a:ext uri="{909E8E84-426E-40DD-AFC4-6F175D3DCCD1}">
                <a14:hiddenFill xmlns:a14="http://schemas.microsoft.com/office/drawing/2010/main">
                  <a:solidFill>
                    <a:srgbClr val="FFFFFF"/>
                  </a:solidFill>
                </a14:hiddenFill>
              </a:ext>
            </a:extLst>
          </p:spPr>
        </p:pic>
        <p:sp>
          <p:nvSpPr>
            <p:cNvPr id="19" name="正方形/長方形 18">
              <a:extLst>
                <a:ext uri="{FF2B5EF4-FFF2-40B4-BE49-F238E27FC236}">
                  <a16:creationId xmlns:a16="http://schemas.microsoft.com/office/drawing/2014/main" id="{A1A7E7B8-7E21-B7D6-DDF4-0043E4D58638}"/>
                </a:ext>
              </a:extLst>
            </p:cNvPr>
            <p:cNvSpPr/>
            <p:nvPr/>
          </p:nvSpPr>
          <p:spPr>
            <a:xfrm>
              <a:off x="10020196" y="1698378"/>
              <a:ext cx="1163841" cy="10448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024ABC7-860F-85B5-2F11-3BF30DEF9E4D}"/>
                </a:ext>
              </a:extLst>
            </p:cNvPr>
            <p:cNvSpPr/>
            <p:nvPr/>
          </p:nvSpPr>
          <p:spPr>
            <a:xfrm>
              <a:off x="6400713" y="1694085"/>
              <a:ext cx="1163841" cy="7696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2C6379B-EFAC-9730-8068-9CFF0209F798}"/>
                </a:ext>
              </a:extLst>
            </p:cNvPr>
            <p:cNvSpPr/>
            <p:nvPr/>
          </p:nvSpPr>
          <p:spPr>
            <a:xfrm>
              <a:off x="6594764" y="2200209"/>
              <a:ext cx="293555" cy="7696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122A709-1D32-9B44-8545-010F91F6E20B}"/>
                </a:ext>
              </a:extLst>
            </p:cNvPr>
            <p:cNvSpPr/>
            <p:nvPr/>
          </p:nvSpPr>
          <p:spPr>
            <a:xfrm rot="5400000">
              <a:off x="7820383" y="1720923"/>
              <a:ext cx="233987" cy="2191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1E832167-32A5-FC12-D478-AAAE9F49613C}"/>
                </a:ext>
              </a:extLst>
            </p:cNvPr>
            <p:cNvCxnSpPr/>
            <p:nvPr/>
          </p:nvCxnSpPr>
          <p:spPr>
            <a:xfrm>
              <a:off x="6912485" y="2699716"/>
              <a:ext cx="0" cy="2701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D813E76-5B69-9AB9-F3FE-B52267B6AC26}"/>
                </a:ext>
              </a:extLst>
            </p:cNvPr>
            <p:cNvCxnSpPr/>
            <p:nvPr/>
          </p:nvCxnSpPr>
          <p:spPr>
            <a:xfrm>
              <a:off x="8790144" y="2693366"/>
              <a:ext cx="0" cy="2701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テキスト ボックス 24">
            <a:extLst>
              <a:ext uri="{FF2B5EF4-FFF2-40B4-BE49-F238E27FC236}">
                <a16:creationId xmlns:a16="http://schemas.microsoft.com/office/drawing/2014/main" id="{6DD026D3-BB62-369D-798A-DA16A72F33AD}"/>
              </a:ext>
            </a:extLst>
          </p:cNvPr>
          <p:cNvSpPr txBox="1"/>
          <p:nvPr/>
        </p:nvSpPr>
        <p:spPr>
          <a:xfrm>
            <a:off x="3932434" y="3965969"/>
            <a:ext cx="2962330" cy="584775"/>
          </a:xfrm>
          <a:prstGeom prst="rect">
            <a:avLst/>
          </a:prstGeom>
          <a:noFill/>
        </p:spPr>
        <p:txBody>
          <a:bodyPr wrap="square">
            <a:spAutoFit/>
          </a:bodyPr>
          <a:lstStyle/>
          <a:p>
            <a:r>
              <a:rPr lang="en-US" altLang="ja-JP" sz="1600" dirty="0">
                <a:latin typeface="+mj-lt"/>
              </a:rPr>
              <a:t>Hans Clevers lab</a:t>
            </a:r>
            <a:r>
              <a:rPr lang="ja-JP" altLang="en-US" sz="1600" dirty="0"/>
              <a:t>では、</a:t>
            </a:r>
            <a:endParaRPr lang="en-US" altLang="ja-JP" sz="1600" dirty="0"/>
          </a:p>
          <a:p>
            <a:r>
              <a:rPr lang="en-US" altLang="ja-JP" sz="1600" dirty="0"/>
              <a:t>EEC cell</a:t>
            </a:r>
            <a:r>
              <a:rPr lang="ja-JP" altLang="en-US" sz="1600" dirty="0"/>
              <a:t>の分化制御過程に興味</a:t>
            </a:r>
          </a:p>
        </p:txBody>
      </p:sp>
      <p:sp>
        <p:nvSpPr>
          <p:cNvPr id="26" name="テキスト ボックス 25">
            <a:extLst>
              <a:ext uri="{FF2B5EF4-FFF2-40B4-BE49-F238E27FC236}">
                <a16:creationId xmlns:a16="http://schemas.microsoft.com/office/drawing/2014/main" id="{E9EE3951-85A6-330A-A2F8-5EBCE6677CFD}"/>
              </a:ext>
            </a:extLst>
          </p:cNvPr>
          <p:cNvSpPr txBox="1"/>
          <p:nvPr/>
        </p:nvSpPr>
        <p:spPr>
          <a:xfrm>
            <a:off x="1078355" y="6245139"/>
            <a:ext cx="4907645" cy="338554"/>
          </a:xfrm>
          <a:prstGeom prst="rect">
            <a:avLst/>
          </a:prstGeom>
          <a:noFill/>
        </p:spPr>
        <p:txBody>
          <a:bodyPr wrap="square">
            <a:spAutoFit/>
          </a:bodyPr>
          <a:lstStyle/>
          <a:p>
            <a:r>
              <a:rPr lang="ja-JP" altLang="en-US" sz="1600" b="1" dirty="0"/>
              <a:t>個人的</a:t>
            </a:r>
            <a:r>
              <a:rPr lang="ja-JP" altLang="en-US" sz="1600" dirty="0"/>
              <a:t>には</a:t>
            </a:r>
            <a:r>
              <a:rPr lang="en-US" altLang="ja-JP" sz="1600" dirty="0"/>
              <a:t>mature</a:t>
            </a:r>
            <a:r>
              <a:rPr lang="ja-JP" altLang="en-US" sz="1600" dirty="0"/>
              <a:t>な細胞を使って何ができるか？に興味</a:t>
            </a:r>
          </a:p>
        </p:txBody>
      </p:sp>
    </p:spTree>
    <p:extLst>
      <p:ext uri="{BB962C8B-B14F-4D97-AF65-F5344CB8AC3E}">
        <p14:creationId xmlns:p14="http://schemas.microsoft.com/office/powerpoint/2010/main" val="3646625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639C0F43-B73F-0E9A-4F0E-4720E0E2D517}"/>
              </a:ext>
            </a:extLst>
          </p:cNvPr>
          <p:cNvSpPr txBox="1"/>
          <p:nvPr/>
        </p:nvSpPr>
        <p:spPr>
          <a:xfrm>
            <a:off x="3844420" y="2321004"/>
            <a:ext cx="4503159" cy="1107996"/>
          </a:xfrm>
          <a:prstGeom prst="rect">
            <a:avLst/>
          </a:prstGeom>
          <a:noFill/>
        </p:spPr>
        <p:txBody>
          <a:bodyPr wrap="square">
            <a:spAutoFit/>
          </a:bodyPr>
          <a:lstStyle/>
          <a:p>
            <a:pPr algn="ctr"/>
            <a:r>
              <a:rPr lang="en-US" altLang="ja-JP" sz="6600" dirty="0"/>
              <a:t>Appendix</a:t>
            </a:r>
          </a:p>
        </p:txBody>
      </p:sp>
    </p:spTree>
    <p:extLst>
      <p:ext uri="{BB962C8B-B14F-4D97-AF65-F5344CB8AC3E}">
        <p14:creationId xmlns:p14="http://schemas.microsoft.com/office/powerpoint/2010/main" val="2861289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768E7EAA-CAE7-0D18-8902-3D511D9BA56D}"/>
              </a:ext>
            </a:extLst>
          </p:cNvPr>
          <p:cNvSpPr txBox="1"/>
          <p:nvPr/>
        </p:nvSpPr>
        <p:spPr>
          <a:xfrm>
            <a:off x="8545365" y="65166"/>
            <a:ext cx="3646636" cy="338554"/>
          </a:xfrm>
          <a:prstGeom prst="rect">
            <a:avLst/>
          </a:prstGeom>
          <a:noFill/>
        </p:spPr>
        <p:txBody>
          <a:bodyPr wrap="square">
            <a:spAutoFit/>
          </a:bodyPr>
          <a:lstStyle/>
          <a:p>
            <a:pPr algn="r"/>
            <a:r>
              <a:rPr lang="en-US" altLang="ja-JP" sz="1600" dirty="0"/>
              <a:t>GW He et al., </a:t>
            </a:r>
            <a:r>
              <a:rPr lang="en-US" altLang="ja-JP" sz="1600" i="1" dirty="0">
                <a:effectLst/>
              </a:rPr>
              <a:t>Cell Stem Cell,</a:t>
            </a:r>
            <a:r>
              <a:rPr lang="en-US" altLang="ja-JP" sz="1600" dirty="0"/>
              <a:t> </a:t>
            </a:r>
            <a:r>
              <a:rPr lang="en-US" altLang="ja-JP" sz="1600" b="1" dirty="0">
                <a:effectLst/>
                <a:latin typeface="+mj-lt"/>
              </a:rPr>
              <a:t>29</a:t>
            </a:r>
            <a:r>
              <a:rPr lang="ja-JP" altLang="en-US" sz="1600" b="1" dirty="0">
                <a:latin typeface="+mj-lt"/>
              </a:rPr>
              <a:t> </a:t>
            </a:r>
            <a:r>
              <a:rPr lang="en-US" altLang="ja-JP" sz="1600" dirty="0"/>
              <a:t>(2022)</a:t>
            </a:r>
            <a:endParaRPr lang="ja-JP" altLang="en-US" sz="1600" dirty="0"/>
          </a:p>
        </p:txBody>
      </p:sp>
      <p:pic>
        <p:nvPicPr>
          <p:cNvPr id="3" name="図 2">
            <a:extLst>
              <a:ext uri="{FF2B5EF4-FFF2-40B4-BE49-F238E27FC236}">
                <a16:creationId xmlns:a16="http://schemas.microsoft.com/office/drawing/2014/main" id="{4036F2C6-48B5-9212-7FC4-2209CD50ADF9}"/>
              </a:ext>
            </a:extLst>
          </p:cNvPr>
          <p:cNvPicPr>
            <a:picLocks noChangeAspect="1"/>
          </p:cNvPicPr>
          <p:nvPr/>
        </p:nvPicPr>
        <p:blipFill>
          <a:blip r:embed="rId2"/>
          <a:stretch>
            <a:fillRect/>
          </a:stretch>
        </p:blipFill>
        <p:spPr>
          <a:xfrm>
            <a:off x="83052" y="39937"/>
            <a:ext cx="8462313" cy="1595815"/>
          </a:xfrm>
          <a:prstGeom prst="rect">
            <a:avLst/>
          </a:prstGeom>
        </p:spPr>
      </p:pic>
      <p:pic>
        <p:nvPicPr>
          <p:cNvPr id="5" name="図 4">
            <a:extLst>
              <a:ext uri="{FF2B5EF4-FFF2-40B4-BE49-F238E27FC236}">
                <a16:creationId xmlns:a16="http://schemas.microsoft.com/office/drawing/2014/main" id="{4FBA7999-F9D7-EED0-B8D9-C487A5322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74" y="1693779"/>
            <a:ext cx="4954528" cy="4954528"/>
          </a:xfrm>
          <a:prstGeom prst="rect">
            <a:avLst/>
          </a:prstGeom>
        </p:spPr>
      </p:pic>
      <p:pic>
        <p:nvPicPr>
          <p:cNvPr id="7" name="Picture 2">
            <a:extLst>
              <a:ext uri="{FF2B5EF4-FFF2-40B4-BE49-F238E27FC236}">
                <a16:creationId xmlns:a16="http://schemas.microsoft.com/office/drawing/2014/main" id="{0F7C932D-2B66-A040-C433-B11C068E4D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585" r="32947" b="48190"/>
          <a:stretch/>
        </p:blipFill>
        <p:spPr bwMode="auto">
          <a:xfrm>
            <a:off x="5191889" y="1635752"/>
            <a:ext cx="6583899" cy="368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9224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D35AD8D-5DF6-37F0-8EFB-C32F8ABFA5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85" r="32947" b="48190"/>
          <a:stretch/>
        </p:blipFill>
        <p:spPr bwMode="auto">
          <a:xfrm>
            <a:off x="6652629" y="881743"/>
            <a:ext cx="5188943" cy="290778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68E7EAA-CAE7-0D18-8902-3D511D9BA56D}"/>
              </a:ext>
            </a:extLst>
          </p:cNvPr>
          <p:cNvSpPr txBox="1"/>
          <p:nvPr/>
        </p:nvSpPr>
        <p:spPr>
          <a:xfrm>
            <a:off x="8545365" y="65166"/>
            <a:ext cx="3646636" cy="338554"/>
          </a:xfrm>
          <a:prstGeom prst="rect">
            <a:avLst/>
          </a:prstGeom>
          <a:noFill/>
        </p:spPr>
        <p:txBody>
          <a:bodyPr wrap="square">
            <a:spAutoFit/>
          </a:bodyPr>
          <a:lstStyle/>
          <a:p>
            <a:pPr algn="r"/>
            <a:r>
              <a:rPr lang="en-US" altLang="ja-JP" sz="1600" dirty="0"/>
              <a:t>GW He et al., </a:t>
            </a:r>
            <a:r>
              <a:rPr lang="en-US" altLang="ja-JP" sz="1600" i="1" dirty="0">
                <a:effectLst/>
              </a:rPr>
              <a:t>Cell Stem Cell,</a:t>
            </a:r>
            <a:r>
              <a:rPr lang="en-US" altLang="ja-JP" sz="1600" dirty="0"/>
              <a:t> </a:t>
            </a:r>
            <a:r>
              <a:rPr lang="en-US" altLang="ja-JP" sz="1600" b="1" dirty="0">
                <a:effectLst/>
                <a:latin typeface="+mj-lt"/>
              </a:rPr>
              <a:t>29</a:t>
            </a:r>
            <a:r>
              <a:rPr lang="ja-JP" altLang="en-US" sz="1600" b="1" dirty="0">
                <a:latin typeface="+mj-lt"/>
              </a:rPr>
              <a:t> </a:t>
            </a:r>
            <a:r>
              <a:rPr lang="en-US" altLang="ja-JP" sz="1600" dirty="0"/>
              <a:t>(2022)</a:t>
            </a:r>
            <a:endParaRPr lang="ja-JP" altLang="en-US" sz="1600" dirty="0"/>
          </a:p>
        </p:txBody>
      </p:sp>
      <p:grpSp>
        <p:nvGrpSpPr>
          <p:cNvPr id="14" name="グループ化 13">
            <a:extLst>
              <a:ext uri="{FF2B5EF4-FFF2-40B4-BE49-F238E27FC236}">
                <a16:creationId xmlns:a16="http://schemas.microsoft.com/office/drawing/2014/main" id="{BA0F18BA-1E46-E683-313F-3A09BC2A1256}"/>
              </a:ext>
            </a:extLst>
          </p:cNvPr>
          <p:cNvGrpSpPr>
            <a:grpSpLocks noChangeAspect="1"/>
          </p:cNvGrpSpPr>
          <p:nvPr/>
        </p:nvGrpSpPr>
        <p:grpSpPr>
          <a:xfrm>
            <a:off x="0" y="-2375"/>
            <a:ext cx="6800849" cy="3890448"/>
            <a:chOff x="170503" y="403720"/>
            <a:chExt cx="7867267" cy="4500495"/>
          </a:xfrm>
        </p:grpSpPr>
        <p:pic>
          <p:nvPicPr>
            <p:cNvPr id="11" name="図 10">
              <a:extLst>
                <a:ext uri="{FF2B5EF4-FFF2-40B4-BE49-F238E27FC236}">
                  <a16:creationId xmlns:a16="http://schemas.microsoft.com/office/drawing/2014/main" id="{8B1587BC-FB96-5485-49AE-F6B84F34BAA1}"/>
                </a:ext>
              </a:extLst>
            </p:cNvPr>
            <p:cNvPicPr>
              <a:picLocks noChangeAspect="1"/>
            </p:cNvPicPr>
            <p:nvPr/>
          </p:nvPicPr>
          <p:blipFill rotWithShape="1">
            <a:blip r:embed="rId3"/>
            <a:srcRect t="7133"/>
            <a:stretch/>
          </p:blipFill>
          <p:spPr>
            <a:xfrm>
              <a:off x="170503" y="477493"/>
              <a:ext cx="7867267" cy="4426722"/>
            </a:xfrm>
            <a:prstGeom prst="rect">
              <a:avLst/>
            </a:prstGeom>
          </p:spPr>
        </p:pic>
        <p:sp>
          <p:nvSpPr>
            <p:cNvPr id="13" name="正方形/長方形 12">
              <a:extLst>
                <a:ext uri="{FF2B5EF4-FFF2-40B4-BE49-F238E27FC236}">
                  <a16:creationId xmlns:a16="http://schemas.microsoft.com/office/drawing/2014/main" id="{279195FA-17A1-E94C-55B4-65253F81364B}"/>
                </a:ext>
              </a:extLst>
            </p:cNvPr>
            <p:cNvSpPr/>
            <p:nvPr/>
          </p:nvSpPr>
          <p:spPr>
            <a:xfrm>
              <a:off x="328921" y="403720"/>
              <a:ext cx="342078" cy="287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C28ECEF1-3A52-EF96-8530-6C0455D34AFF}"/>
              </a:ext>
            </a:extLst>
          </p:cNvPr>
          <p:cNvSpPr txBox="1"/>
          <p:nvPr/>
        </p:nvSpPr>
        <p:spPr>
          <a:xfrm>
            <a:off x="161437" y="3895952"/>
            <a:ext cx="5080034" cy="369332"/>
          </a:xfrm>
          <a:prstGeom prst="rect">
            <a:avLst/>
          </a:prstGeom>
          <a:noFill/>
        </p:spPr>
        <p:txBody>
          <a:bodyPr wrap="square">
            <a:spAutoFit/>
          </a:bodyPr>
          <a:lstStyle/>
          <a:p>
            <a:r>
              <a:rPr lang="ja-JP" altLang="en-US" b="1" dirty="0">
                <a:latin typeface="+mj-lt"/>
              </a:rPr>
              <a:t>従来の培養法 </a:t>
            </a:r>
            <a:r>
              <a:rPr lang="en-US" altLang="ja-JP" b="1" dirty="0">
                <a:latin typeface="+mj-lt"/>
              </a:rPr>
              <a:t>–</a:t>
            </a:r>
            <a:r>
              <a:rPr lang="ja-JP" altLang="en-US" b="1" dirty="0">
                <a:latin typeface="+mj-lt"/>
              </a:rPr>
              <a:t>佐藤培地</a:t>
            </a:r>
            <a:r>
              <a:rPr lang="en-US" altLang="ja-JP" b="1" dirty="0">
                <a:latin typeface="+mj-lt"/>
              </a:rPr>
              <a:t>-</a:t>
            </a:r>
            <a:r>
              <a:rPr lang="ja-JP" altLang="en-US" b="1" dirty="0">
                <a:latin typeface="+mj-lt"/>
              </a:rPr>
              <a:t>（</a:t>
            </a:r>
            <a:r>
              <a:rPr lang="en-US" altLang="ja-JP" b="1" dirty="0">
                <a:latin typeface="+mj-lt"/>
              </a:rPr>
              <a:t>T Sato et al., 2011)</a:t>
            </a:r>
          </a:p>
        </p:txBody>
      </p:sp>
      <p:sp>
        <p:nvSpPr>
          <p:cNvPr id="16" name="テキスト ボックス 15">
            <a:extLst>
              <a:ext uri="{FF2B5EF4-FFF2-40B4-BE49-F238E27FC236}">
                <a16:creationId xmlns:a16="http://schemas.microsoft.com/office/drawing/2014/main" id="{384F59A5-0A9A-2C01-CE41-45345392D772}"/>
              </a:ext>
            </a:extLst>
          </p:cNvPr>
          <p:cNvSpPr txBox="1"/>
          <p:nvPr/>
        </p:nvSpPr>
        <p:spPr>
          <a:xfrm>
            <a:off x="309291" y="4255018"/>
            <a:ext cx="11263105" cy="584775"/>
          </a:xfrm>
          <a:prstGeom prst="rect">
            <a:avLst/>
          </a:prstGeom>
          <a:noFill/>
        </p:spPr>
        <p:txBody>
          <a:bodyPr wrap="square">
            <a:spAutoFit/>
          </a:bodyPr>
          <a:lstStyle/>
          <a:p>
            <a:pPr marL="285750" indent="-285750">
              <a:buFont typeface="Arial" panose="020B0604020202020204" pitchFamily="34" charset="0"/>
              <a:buChar char="•"/>
            </a:pPr>
            <a:r>
              <a:rPr lang="en-US" altLang="ja-JP" sz="1600" dirty="0">
                <a:latin typeface="+mj-lt"/>
              </a:rPr>
              <a:t>Expansion media</a:t>
            </a:r>
            <a:r>
              <a:rPr lang="ja-JP" altLang="en-US" sz="1600" dirty="0">
                <a:latin typeface="+mj-lt"/>
              </a:rPr>
              <a:t>と</a:t>
            </a:r>
            <a:r>
              <a:rPr lang="en-US" altLang="ja-JP" sz="1600" dirty="0">
                <a:latin typeface="+mj-lt"/>
              </a:rPr>
              <a:t>Differentiation</a:t>
            </a:r>
            <a:r>
              <a:rPr lang="ja-JP" altLang="en-US" sz="1600" dirty="0">
                <a:latin typeface="+mj-lt"/>
              </a:rPr>
              <a:t> </a:t>
            </a:r>
            <a:r>
              <a:rPr lang="en-US" altLang="ja-JP" sz="1600" dirty="0">
                <a:latin typeface="+mj-lt"/>
              </a:rPr>
              <a:t>media</a:t>
            </a:r>
            <a:r>
              <a:rPr lang="ja-JP" altLang="en-US" sz="1600" dirty="0">
                <a:latin typeface="+mj-lt"/>
              </a:rPr>
              <a:t>の</a:t>
            </a:r>
            <a:r>
              <a:rPr lang="en-US" altLang="ja-JP" sz="1600" dirty="0"/>
              <a:t>2</a:t>
            </a:r>
            <a:r>
              <a:rPr lang="ja-JP" altLang="en-US" sz="1600" dirty="0">
                <a:latin typeface="+mj-lt"/>
              </a:rPr>
              <a:t>種類で構成。</a:t>
            </a:r>
            <a:r>
              <a:rPr lang="en-US" altLang="ja-JP" sz="1600" dirty="0" err="1"/>
              <a:t>Dif</a:t>
            </a:r>
            <a:r>
              <a:rPr lang="en-US" altLang="ja-JP" sz="1600" dirty="0"/>
              <a:t> M</a:t>
            </a:r>
            <a:r>
              <a:rPr lang="ja-JP" altLang="en-US" sz="1600" dirty="0"/>
              <a:t>では、</a:t>
            </a:r>
            <a:r>
              <a:rPr lang="en-US" altLang="ja-JP" sz="1600" dirty="0"/>
              <a:t>Wnt</a:t>
            </a:r>
            <a:r>
              <a:rPr lang="ja-JP" altLang="en-US" sz="1600" dirty="0"/>
              <a:t>を抜くので</a:t>
            </a:r>
            <a:r>
              <a:rPr lang="en-US" altLang="ja-JP" sz="1600" dirty="0"/>
              <a:t>SB202190, Nicotinamide</a:t>
            </a:r>
            <a:r>
              <a:rPr lang="ja-JP" altLang="en-US" sz="1600" dirty="0"/>
              <a:t>も抜いているとはいえ、どうしても吸収上皮側に偏ってしまう。</a:t>
            </a:r>
            <a:endParaRPr lang="en-US" altLang="ja-JP" sz="1600" dirty="0"/>
          </a:p>
        </p:txBody>
      </p:sp>
      <p:sp>
        <p:nvSpPr>
          <p:cNvPr id="17" name="テキスト ボックス 16">
            <a:extLst>
              <a:ext uri="{FF2B5EF4-FFF2-40B4-BE49-F238E27FC236}">
                <a16:creationId xmlns:a16="http://schemas.microsoft.com/office/drawing/2014/main" id="{655EF1ED-B7DF-FFD2-A89C-AD9AE3F14E27}"/>
              </a:ext>
            </a:extLst>
          </p:cNvPr>
          <p:cNvSpPr txBox="1"/>
          <p:nvPr/>
        </p:nvSpPr>
        <p:spPr>
          <a:xfrm>
            <a:off x="161437" y="5817099"/>
            <a:ext cx="5831148" cy="369332"/>
          </a:xfrm>
          <a:prstGeom prst="rect">
            <a:avLst/>
          </a:prstGeom>
          <a:noFill/>
        </p:spPr>
        <p:txBody>
          <a:bodyPr wrap="square">
            <a:spAutoFit/>
          </a:bodyPr>
          <a:lstStyle/>
          <a:p>
            <a:r>
              <a:rPr lang="en-US" altLang="ja-JP" b="1" dirty="0">
                <a:latin typeface="+mj-lt"/>
              </a:rPr>
              <a:t>3 step</a:t>
            </a:r>
            <a:r>
              <a:rPr lang="ja-JP" altLang="en-US" b="1" dirty="0">
                <a:latin typeface="+mj-lt"/>
              </a:rPr>
              <a:t>培養法 （</a:t>
            </a:r>
            <a:r>
              <a:rPr lang="en-US" altLang="ja-JP" b="1" dirty="0">
                <a:latin typeface="+mj-lt"/>
              </a:rPr>
              <a:t>GW He et al., 2022, L Lin et al., 2023)</a:t>
            </a:r>
          </a:p>
        </p:txBody>
      </p:sp>
      <p:sp>
        <p:nvSpPr>
          <p:cNvPr id="18" name="テキスト ボックス 17">
            <a:extLst>
              <a:ext uri="{FF2B5EF4-FFF2-40B4-BE49-F238E27FC236}">
                <a16:creationId xmlns:a16="http://schemas.microsoft.com/office/drawing/2014/main" id="{753E1B33-DD8C-6AAB-64BC-152F48570E84}"/>
              </a:ext>
            </a:extLst>
          </p:cNvPr>
          <p:cNvSpPr txBox="1"/>
          <p:nvPr/>
        </p:nvSpPr>
        <p:spPr>
          <a:xfrm>
            <a:off x="309291" y="6186431"/>
            <a:ext cx="11341145"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dirty="0"/>
              <a:t>未分化維持と分化維持の</a:t>
            </a:r>
            <a:r>
              <a:rPr lang="en-US" altLang="ja-JP" sz="1600" dirty="0"/>
              <a:t>2</a:t>
            </a:r>
            <a:r>
              <a:rPr lang="ja-JP" altLang="en-US" sz="1600" dirty="0"/>
              <a:t>種類の使用では、どうしても分化培地で吸収上皮側に偏ってしまう。だったら、その間に</a:t>
            </a:r>
            <a:r>
              <a:rPr lang="en-US" altLang="ja-JP" sz="1600" dirty="0"/>
              <a:t>patterning media</a:t>
            </a:r>
            <a:r>
              <a:rPr lang="ja-JP" altLang="en-US" sz="1600" dirty="0"/>
              <a:t>を挟んで</a:t>
            </a:r>
            <a:r>
              <a:rPr lang="en-US" altLang="ja-JP" sz="1600" dirty="0"/>
              <a:t>rare</a:t>
            </a:r>
            <a:r>
              <a:rPr lang="ja-JP" altLang="en-US" sz="1600" dirty="0"/>
              <a:t>な細胞を形作ってから、吸収上皮を誘導すればいいじゃん、という考え方。</a:t>
            </a:r>
            <a:endParaRPr lang="en-US" altLang="ja-JP" sz="1600" dirty="0"/>
          </a:p>
        </p:txBody>
      </p:sp>
      <p:sp>
        <p:nvSpPr>
          <p:cNvPr id="19" name="テキスト ボックス 18">
            <a:extLst>
              <a:ext uri="{FF2B5EF4-FFF2-40B4-BE49-F238E27FC236}">
                <a16:creationId xmlns:a16="http://schemas.microsoft.com/office/drawing/2014/main" id="{E6533F7C-0749-E6BB-E7EC-86E343C8D468}"/>
              </a:ext>
            </a:extLst>
          </p:cNvPr>
          <p:cNvSpPr txBox="1"/>
          <p:nvPr/>
        </p:nvSpPr>
        <p:spPr>
          <a:xfrm>
            <a:off x="161437" y="4876068"/>
            <a:ext cx="4965734" cy="369332"/>
          </a:xfrm>
          <a:prstGeom prst="rect">
            <a:avLst/>
          </a:prstGeom>
          <a:noFill/>
        </p:spPr>
        <p:txBody>
          <a:bodyPr wrap="square">
            <a:spAutoFit/>
          </a:bodyPr>
          <a:lstStyle/>
          <a:p>
            <a:r>
              <a:rPr lang="ja-JP" altLang="en-US" b="1" dirty="0">
                <a:latin typeface="+mj-lt"/>
              </a:rPr>
              <a:t>改良培地 </a:t>
            </a:r>
            <a:r>
              <a:rPr lang="en-US" altLang="ja-JP" b="1" dirty="0">
                <a:latin typeface="+mj-lt"/>
              </a:rPr>
              <a:t>–</a:t>
            </a:r>
            <a:r>
              <a:rPr lang="ja-JP" altLang="en-US" b="1" dirty="0">
                <a:latin typeface="+mj-lt"/>
              </a:rPr>
              <a:t>藤井培地</a:t>
            </a:r>
            <a:r>
              <a:rPr lang="en-US" altLang="ja-JP" b="1" dirty="0">
                <a:latin typeface="+mj-lt"/>
              </a:rPr>
              <a:t>-</a:t>
            </a:r>
            <a:r>
              <a:rPr lang="ja-JP" altLang="en-US" b="1" dirty="0">
                <a:latin typeface="+mj-lt"/>
              </a:rPr>
              <a:t>（</a:t>
            </a:r>
            <a:r>
              <a:rPr lang="en-US" altLang="ja-JP" b="1" dirty="0">
                <a:latin typeface="+mj-lt"/>
              </a:rPr>
              <a:t>M </a:t>
            </a:r>
            <a:r>
              <a:rPr lang="en-US" altLang="ja-JP" b="1" dirty="0" err="1">
                <a:latin typeface="+mj-lt"/>
              </a:rPr>
              <a:t>Fujii</a:t>
            </a:r>
            <a:r>
              <a:rPr lang="en-US" altLang="ja-JP" b="1" dirty="0">
                <a:latin typeface="+mj-lt"/>
              </a:rPr>
              <a:t> et al., 2018)</a:t>
            </a:r>
          </a:p>
        </p:txBody>
      </p:sp>
      <p:sp>
        <p:nvSpPr>
          <p:cNvPr id="20" name="テキスト ボックス 19">
            <a:extLst>
              <a:ext uri="{FF2B5EF4-FFF2-40B4-BE49-F238E27FC236}">
                <a16:creationId xmlns:a16="http://schemas.microsoft.com/office/drawing/2014/main" id="{95AA9900-F59F-362C-20B5-2FCFA266AB90}"/>
              </a:ext>
            </a:extLst>
          </p:cNvPr>
          <p:cNvSpPr txBox="1"/>
          <p:nvPr/>
        </p:nvSpPr>
        <p:spPr>
          <a:xfrm>
            <a:off x="309291" y="5198859"/>
            <a:ext cx="11263105"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dirty="0"/>
              <a:t>佐藤先生の教室より発表。</a:t>
            </a:r>
            <a:r>
              <a:rPr lang="en-US" altLang="ja-JP" sz="1600" dirty="0"/>
              <a:t>Expansion media</a:t>
            </a:r>
            <a:r>
              <a:rPr lang="ja-JP" altLang="en-US" sz="1600" dirty="0"/>
              <a:t>と</a:t>
            </a:r>
            <a:r>
              <a:rPr lang="en-US" altLang="ja-JP" sz="1600" dirty="0"/>
              <a:t>Differentiation</a:t>
            </a:r>
            <a:r>
              <a:rPr lang="ja-JP" altLang="en-US" sz="1600" dirty="0"/>
              <a:t> </a:t>
            </a:r>
            <a:r>
              <a:rPr lang="en-US" altLang="ja-JP" sz="1600" dirty="0"/>
              <a:t>media</a:t>
            </a:r>
            <a:r>
              <a:rPr lang="ja-JP" altLang="en-US" sz="1600" dirty="0"/>
              <a:t>の</a:t>
            </a:r>
            <a:r>
              <a:rPr lang="en-US" altLang="ja-JP" sz="1600" dirty="0"/>
              <a:t>2</a:t>
            </a:r>
            <a:r>
              <a:rPr lang="ja-JP" altLang="en-US" sz="1600" dirty="0"/>
              <a:t>種類で構成されるのは同じだが、</a:t>
            </a:r>
            <a:r>
              <a:rPr lang="en-US" altLang="ja-JP" sz="1600" dirty="0"/>
              <a:t>EGF</a:t>
            </a:r>
            <a:r>
              <a:rPr lang="ja-JP" altLang="en-US" sz="1600" dirty="0"/>
              <a:t>と</a:t>
            </a:r>
            <a:r>
              <a:rPr lang="en-US" altLang="ja-JP" sz="1600" dirty="0"/>
              <a:t>SB202190</a:t>
            </a:r>
            <a:r>
              <a:rPr lang="ja-JP" altLang="en-US" sz="1600" dirty="0"/>
              <a:t>を</a:t>
            </a:r>
            <a:r>
              <a:rPr lang="en-US" altLang="ja-JP" sz="1600" dirty="0"/>
              <a:t>IGF-1</a:t>
            </a:r>
            <a:r>
              <a:rPr lang="ja-JP" altLang="en-US" sz="1600" dirty="0"/>
              <a:t>と</a:t>
            </a:r>
            <a:r>
              <a:rPr lang="en-US" altLang="ja-JP" sz="1600" dirty="0"/>
              <a:t>FGF-2</a:t>
            </a:r>
            <a:r>
              <a:rPr lang="ja-JP" altLang="en-US" sz="1600" dirty="0"/>
              <a:t>に置換することにより、</a:t>
            </a:r>
            <a:r>
              <a:rPr lang="en-US" altLang="ja-JP" sz="1600" dirty="0"/>
              <a:t>diversity</a:t>
            </a:r>
            <a:r>
              <a:rPr lang="ja-JP" altLang="en-US" sz="1600" dirty="0"/>
              <a:t>が改善。</a:t>
            </a:r>
            <a:endParaRPr lang="en-US" altLang="ja-JP" sz="1600" dirty="0"/>
          </a:p>
        </p:txBody>
      </p:sp>
      <p:sp>
        <p:nvSpPr>
          <p:cNvPr id="21" name="テキスト ボックス 20">
            <a:extLst>
              <a:ext uri="{FF2B5EF4-FFF2-40B4-BE49-F238E27FC236}">
                <a16:creationId xmlns:a16="http://schemas.microsoft.com/office/drawing/2014/main" id="{39E49E71-3D44-4486-5091-F867367F4C11}"/>
              </a:ext>
            </a:extLst>
          </p:cNvPr>
          <p:cNvSpPr txBox="1"/>
          <p:nvPr/>
        </p:nvSpPr>
        <p:spPr>
          <a:xfrm>
            <a:off x="8530461" y="5521480"/>
            <a:ext cx="3189789" cy="276999"/>
          </a:xfrm>
          <a:prstGeom prst="rect">
            <a:avLst/>
          </a:prstGeom>
          <a:noFill/>
        </p:spPr>
        <p:txBody>
          <a:bodyPr wrap="square">
            <a:spAutoFit/>
          </a:bodyPr>
          <a:lstStyle/>
          <a:p>
            <a:r>
              <a:rPr lang="en-US" altLang="ja-JP" sz="1200" dirty="0"/>
              <a:t>M </a:t>
            </a:r>
            <a:r>
              <a:rPr lang="en-US" altLang="ja-JP" sz="1200" dirty="0" err="1"/>
              <a:t>Fujii</a:t>
            </a:r>
            <a:r>
              <a:rPr lang="en-US" altLang="ja-JP" sz="1200" dirty="0"/>
              <a:t> et al., </a:t>
            </a:r>
            <a:r>
              <a:rPr lang="en-US" altLang="ja-JP" sz="1200" i="1" dirty="0">
                <a:effectLst/>
              </a:rPr>
              <a:t>Cell Stem Cell,</a:t>
            </a:r>
            <a:r>
              <a:rPr lang="en-US" altLang="ja-JP" sz="1200" dirty="0"/>
              <a:t> </a:t>
            </a:r>
            <a:r>
              <a:rPr lang="en-US" altLang="ja-JP" sz="1200" b="1" dirty="0">
                <a:effectLst/>
                <a:latin typeface="+mj-lt"/>
              </a:rPr>
              <a:t>23</a:t>
            </a:r>
            <a:r>
              <a:rPr lang="ja-JP" altLang="en-US" sz="1200" b="1" dirty="0">
                <a:latin typeface="+mj-lt"/>
              </a:rPr>
              <a:t> </a:t>
            </a:r>
            <a:r>
              <a:rPr lang="en-US" altLang="ja-JP" sz="1200" dirty="0"/>
              <a:t>(2018)</a:t>
            </a:r>
            <a:endParaRPr lang="ja-JP" altLang="en-US" sz="1200" dirty="0"/>
          </a:p>
        </p:txBody>
      </p:sp>
      <p:sp>
        <p:nvSpPr>
          <p:cNvPr id="22" name="テキスト ボックス 21">
            <a:extLst>
              <a:ext uri="{FF2B5EF4-FFF2-40B4-BE49-F238E27FC236}">
                <a16:creationId xmlns:a16="http://schemas.microsoft.com/office/drawing/2014/main" id="{B9BB6858-D289-A38B-4147-BE97E51AFD6A}"/>
              </a:ext>
            </a:extLst>
          </p:cNvPr>
          <p:cNvSpPr txBox="1"/>
          <p:nvPr/>
        </p:nvSpPr>
        <p:spPr>
          <a:xfrm>
            <a:off x="8530461" y="6512827"/>
            <a:ext cx="2997984" cy="276999"/>
          </a:xfrm>
          <a:prstGeom prst="rect">
            <a:avLst/>
          </a:prstGeom>
          <a:noFill/>
        </p:spPr>
        <p:txBody>
          <a:bodyPr wrap="square">
            <a:spAutoFit/>
          </a:bodyPr>
          <a:lstStyle/>
          <a:p>
            <a:r>
              <a:rPr lang="en-US" altLang="ja-JP" sz="1200" dirty="0"/>
              <a:t>GW He et al., </a:t>
            </a:r>
            <a:r>
              <a:rPr lang="en-US" altLang="ja-JP" sz="1200" i="1" dirty="0">
                <a:effectLst/>
              </a:rPr>
              <a:t>Cell Stem Cell,</a:t>
            </a:r>
            <a:r>
              <a:rPr lang="en-US" altLang="ja-JP" sz="1200" dirty="0"/>
              <a:t> </a:t>
            </a:r>
            <a:r>
              <a:rPr lang="en-US" altLang="ja-JP" sz="1200" b="1" dirty="0">
                <a:effectLst/>
                <a:latin typeface="+mj-lt"/>
              </a:rPr>
              <a:t>29</a:t>
            </a:r>
            <a:r>
              <a:rPr lang="ja-JP" altLang="en-US" sz="1200" b="1" dirty="0">
                <a:latin typeface="+mj-lt"/>
              </a:rPr>
              <a:t> </a:t>
            </a:r>
            <a:r>
              <a:rPr lang="en-US" altLang="ja-JP" sz="1200" dirty="0"/>
              <a:t>(2022)</a:t>
            </a:r>
            <a:endParaRPr lang="ja-JP" altLang="en-US" sz="1200" dirty="0"/>
          </a:p>
        </p:txBody>
      </p:sp>
      <p:sp>
        <p:nvSpPr>
          <p:cNvPr id="23" name="テキスト ボックス 22">
            <a:extLst>
              <a:ext uri="{FF2B5EF4-FFF2-40B4-BE49-F238E27FC236}">
                <a16:creationId xmlns:a16="http://schemas.microsoft.com/office/drawing/2014/main" id="{17BDB90F-A987-6D1F-9225-6003412F0DE9}"/>
              </a:ext>
            </a:extLst>
          </p:cNvPr>
          <p:cNvSpPr txBox="1"/>
          <p:nvPr/>
        </p:nvSpPr>
        <p:spPr>
          <a:xfrm>
            <a:off x="8530460" y="4609875"/>
            <a:ext cx="3041935" cy="276999"/>
          </a:xfrm>
          <a:prstGeom prst="rect">
            <a:avLst/>
          </a:prstGeom>
          <a:noFill/>
        </p:spPr>
        <p:txBody>
          <a:bodyPr wrap="square">
            <a:spAutoFit/>
          </a:bodyPr>
          <a:lstStyle/>
          <a:p>
            <a:r>
              <a:rPr lang="en-US" altLang="ja-JP" sz="1200" dirty="0"/>
              <a:t>T Sato et al.,</a:t>
            </a:r>
            <a:r>
              <a:rPr lang="en-US" altLang="ja-JP" sz="1200" i="1" dirty="0">
                <a:effectLst/>
              </a:rPr>
              <a:t> Gastroenterology,</a:t>
            </a:r>
            <a:r>
              <a:rPr lang="en-US" altLang="ja-JP" sz="1200" dirty="0"/>
              <a:t> </a:t>
            </a:r>
            <a:r>
              <a:rPr lang="en-US" altLang="ja-JP" sz="1200" b="1" dirty="0">
                <a:effectLst/>
                <a:latin typeface="+mj-lt"/>
              </a:rPr>
              <a:t>141</a:t>
            </a:r>
            <a:r>
              <a:rPr lang="ja-JP" altLang="en-US" sz="1200" b="1" dirty="0">
                <a:latin typeface="+mj-lt"/>
              </a:rPr>
              <a:t> </a:t>
            </a:r>
            <a:r>
              <a:rPr lang="en-US" altLang="ja-JP" sz="1200" dirty="0"/>
              <a:t>(2011)</a:t>
            </a:r>
            <a:endParaRPr lang="ja-JP" altLang="en-US" sz="1200" dirty="0"/>
          </a:p>
        </p:txBody>
      </p:sp>
    </p:spTree>
    <p:extLst>
      <p:ext uri="{BB962C8B-B14F-4D97-AF65-F5344CB8AC3E}">
        <p14:creationId xmlns:p14="http://schemas.microsoft.com/office/powerpoint/2010/main" val="842942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94E8CD1-E0E1-3DE3-D500-1B6383AFEBAE}"/>
              </a:ext>
            </a:extLst>
          </p:cNvPr>
          <p:cNvSpPr txBox="1"/>
          <p:nvPr/>
        </p:nvSpPr>
        <p:spPr>
          <a:xfrm>
            <a:off x="871729" y="312124"/>
            <a:ext cx="4497650" cy="677108"/>
          </a:xfrm>
          <a:prstGeom prst="rect">
            <a:avLst/>
          </a:prstGeom>
          <a:noFill/>
        </p:spPr>
        <p:txBody>
          <a:bodyPr wrap="square">
            <a:spAutoFit/>
          </a:bodyPr>
          <a:lstStyle/>
          <a:p>
            <a:pPr algn="ctr"/>
            <a:r>
              <a:rPr lang="en-US" altLang="ja-JP" sz="2000" b="1" dirty="0">
                <a:latin typeface="+mj-lt"/>
              </a:rPr>
              <a:t>Recombinant chemical</a:t>
            </a:r>
            <a:r>
              <a:rPr lang="ja-JP" altLang="en-US" sz="2000" b="1" dirty="0">
                <a:latin typeface="+mj-lt"/>
              </a:rPr>
              <a:t>に基づく培地</a:t>
            </a:r>
            <a:endParaRPr lang="en-US" altLang="ja-JP" sz="2000" b="1" dirty="0">
              <a:latin typeface="+mj-lt"/>
            </a:endParaRPr>
          </a:p>
          <a:p>
            <a:pPr algn="ctr"/>
            <a:r>
              <a:rPr lang="ja-JP" altLang="en-US" dirty="0"/>
              <a:t>（</a:t>
            </a:r>
            <a:r>
              <a:rPr lang="en-US" altLang="ja-JP" dirty="0"/>
              <a:t>Hans Clevers, </a:t>
            </a:r>
            <a:r>
              <a:rPr lang="ja-JP" altLang="en-US" dirty="0"/>
              <a:t>佐藤俊朗先生）</a:t>
            </a:r>
            <a:endParaRPr lang="en-US" altLang="ja-JP" dirty="0"/>
          </a:p>
        </p:txBody>
      </p:sp>
      <p:sp>
        <p:nvSpPr>
          <p:cNvPr id="3" name="テキスト ボックス 2">
            <a:extLst>
              <a:ext uri="{FF2B5EF4-FFF2-40B4-BE49-F238E27FC236}">
                <a16:creationId xmlns:a16="http://schemas.microsoft.com/office/drawing/2014/main" id="{1E33C3C0-5915-1138-D511-C9FE01E9C3D0}"/>
              </a:ext>
            </a:extLst>
          </p:cNvPr>
          <p:cNvSpPr txBox="1"/>
          <p:nvPr/>
        </p:nvSpPr>
        <p:spPr>
          <a:xfrm>
            <a:off x="6749145" y="312124"/>
            <a:ext cx="4303557" cy="677108"/>
          </a:xfrm>
          <a:prstGeom prst="rect">
            <a:avLst/>
          </a:prstGeom>
          <a:noFill/>
        </p:spPr>
        <p:txBody>
          <a:bodyPr wrap="square">
            <a:spAutoFit/>
          </a:bodyPr>
          <a:lstStyle/>
          <a:p>
            <a:pPr algn="ctr"/>
            <a:r>
              <a:rPr lang="en-US" altLang="ja-JP" sz="2000" b="1" dirty="0">
                <a:latin typeface="+mj-lt"/>
              </a:rPr>
              <a:t>L-WRN conditioned media</a:t>
            </a:r>
            <a:r>
              <a:rPr lang="ja-JP" altLang="en-US" sz="2000" b="1" dirty="0">
                <a:latin typeface="+mj-lt"/>
              </a:rPr>
              <a:t>の利用</a:t>
            </a:r>
            <a:endParaRPr lang="en-US" altLang="ja-JP" sz="2000" b="1" dirty="0">
              <a:latin typeface="+mj-lt"/>
            </a:endParaRPr>
          </a:p>
          <a:p>
            <a:pPr algn="ctr"/>
            <a:r>
              <a:rPr lang="ja-JP" altLang="en-US" dirty="0"/>
              <a:t>（三好弘之先生）</a:t>
            </a:r>
            <a:endParaRPr lang="en-US" altLang="ja-JP" dirty="0"/>
          </a:p>
        </p:txBody>
      </p:sp>
      <p:sp>
        <p:nvSpPr>
          <p:cNvPr id="4" name="テキスト ボックス 3">
            <a:extLst>
              <a:ext uri="{FF2B5EF4-FFF2-40B4-BE49-F238E27FC236}">
                <a16:creationId xmlns:a16="http://schemas.microsoft.com/office/drawing/2014/main" id="{DC05ACC9-A2B9-B0F8-1E42-2A897E8A15A1}"/>
              </a:ext>
            </a:extLst>
          </p:cNvPr>
          <p:cNvSpPr txBox="1"/>
          <p:nvPr/>
        </p:nvSpPr>
        <p:spPr>
          <a:xfrm>
            <a:off x="133533" y="1253398"/>
            <a:ext cx="5870163" cy="1477328"/>
          </a:xfrm>
          <a:prstGeom prst="rect">
            <a:avLst/>
          </a:prstGeom>
          <a:noFill/>
        </p:spPr>
        <p:txBody>
          <a:bodyPr wrap="square">
            <a:spAutoFit/>
          </a:bodyPr>
          <a:lstStyle/>
          <a:p>
            <a:r>
              <a:rPr lang="en-US" altLang="ja-JP" b="1" dirty="0">
                <a:solidFill>
                  <a:schemeClr val="accent2"/>
                </a:solidFill>
                <a:latin typeface="+mj-lt"/>
              </a:rPr>
              <a:t>Mature</a:t>
            </a:r>
            <a:r>
              <a:rPr lang="ja-JP" altLang="en-US" b="1" dirty="0">
                <a:solidFill>
                  <a:schemeClr val="accent2"/>
                </a:solidFill>
                <a:latin typeface="+mj-lt"/>
              </a:rPr>
              <a:t>な</a:t>
            </a:r>
            <a:r>
              <a:rPr lang="en-US" altLang="ja-JP" b="1" dirty="0">
                <a:solidFill>
                  <a:schemeClr val="accent2"/>
                </a:solidFill>
                <a:latin typeface="+mj-lt"/>
              </a:rPr>
              <a:t>budding organoids</a:t>
            </a:r>
            <a:r>
              <a:rPr lang="ja-JP" altLang="en-US" dirty="0"/>
              <a:t>を作らせるための培地。</a:t>
            </a:r>
            <a:endParaRPr lang="en-US" altLang="ja-JP" dirty="0"/>
          </a:p>
          <a:p>
            <a:endParaRPr lang="en-US" altLang="ja-JP" dirty="0"/>
          </a:p>
          <a:p>
            <a:pPr marL="285750" indent="-285750">
              <a:buFont typeface="Arial" panose="020B0604020202020204" pitchFamily="34" charset="0"/>
              <a:buChar char="•"/>
            </a:pPr>
            <a:r>
              <a:rPr lang="en-US" altLang="ja-JP" dirty="0">
                <a:latin typeface="+mj-lt"/>
              </a:rPr>
              <a:t>Pros</a:t>
            </a:r>
            <a:r>
              <a:rPr lang="en-US" altLang="ja-JP" dirty="0"/>
              <a:t>: </a:t>
            </a:r>
            <a:r>
              <a:rPr lang="ja-JP" altLang="en-US" dirty="0"/>
              <a:t>最も</a:t>
            </a:r>
            <a:r>
              <a:rPr lang="en-US" altLang="ja-JP" dirty="0"/>
              <a:t>validate</a:t>
            </a:r>
            <a:r>
              <a:rPr lang="ja-JP" altLang="en-US" dirty="0"/>
              <a:t>されている培養条件、血清フリーでロット間で安定。</a:t>
            </a:r>
            <a:endParaRPr lang="en-US" altLang="ja-JP" dirty="0"/>
          </a:p>
          <a:p>
            <a:pPr marL="285750" indent="-285750">
              <a:buFont typeface="Arial" panose="020B0604020202020204" pitchFamily="34" charset="0"/>
              <a:buChar char="•"/>
            </a:pPr>
            <a:r>
              <a:rPr lang="en-US" altLang="ja-JP" dirty="0">
                <a:latin typeface="+mj-lt"/>
              </a:rPr>
              <a:t>Cons</a:t>
            </a:r>
            <a:r>
              <a:rPr lang="en-US" altLang="ja-JP" dirty="0"/>
              <a:t>:</a:t>
            </a:r>
            <a:r>
              <a:rPr lang="ja-JP" altLang="en-US" dirty="0"/>
              <a:t> とにかく高価。</a:t>
            </a:r>
            <a:r>
              <a:rPr lang="en-US" altLang="ja-JP" dirty="0"/>
              <a:t>500 mL</a:t>
            </a:r>
            <a:r>
              <a:rPr lang="ja-JP" altLang="en-US" dirty="0"/>
              <a:t>つくるのに</a:t>
            </a:r>
            <a:r>
              <a:rPr lang="en-US" altLang="ja-JP" dirty="0"/>
              <a:t>20-30</a:t>
            </a:r>
            <a:r>
              <a:rPr lang="ja-JP" altLang="en-US" dirty="0"/>
              <a:t>万は要する。</a:t>
            </a:r>
            <a:endParaRPr lang="en-US" altLang="ja-JP" dirty="0"/>
          </a:p>
        </p:txBody>
      </p:sp>
      <p:sp>
        <p:nvSpPr>
          <p:cNvPr id="5" name="テキスト ボックス 4">
            <a:extLst>
              <a:ext uri="{FF2B5EF4-FFF2-40B4-BE49-F238E27FC236}">
                <a16:creationId xmlns:a16="http://schemas.microsoft.com/office/drawing/2014/main" id="{736B4915-DB40-81F2-CD24-C305AEF8F46B}"/>
              </a:ext>
            </a:extLst>
          </p:cNvPr>
          <p:cNvSpPr txBox="1"/>
          <p:nvPr/>
        </p:nvSpPr>
        <p:spPr>
          <a:xfrm>
            <a:off x="6252032" y="1253398"/>
            <a:ext cx="5659660" cy="2308324"/>
          </a:xfrm>
          <a:prstGeom prst="rect">
            <a:avLst/>
          </a:prstGeom>
          <a:noFill/>
        </p:spPr>
        <p:txBody>
          <a:bodyPr wrap="square">
            <a:spAutoFit/>
          </a:bodyPr>
          <a:lstStyle/>
          <a:p>
            <a:r>
              <a:rPr lang="ja-JP" altLang="en-US" b="1" dirty="0">
                <a:solidFill>
                  <a:schemeClr val="accent2"/>
                </a:solidFill>
              </a:rPr>
              <a:t>未分化細胞の拡大培養</a:t>
            </a:r>
            <a:r>
              <a:rPr lang="ja-JP" altLang="en-US" dirty="0"/>
              <a:t>に特化した培地。</a:t>
            </a:r>
            <a:endParaRPr lang="en-US" altLang="ja-JP" dirty="0"/>
          </a:p>
          <a:p>
            <a:endParaRPr lang="en-US" altLang="ja-JP" dirty="0"/>
          </a:p>
          <a:p>
            <a:pPr marL="285750" indent="-285750">
              <a:buFont typeface="Arial" panose="020B0604020202020204" pitchFamily="34" charset="0"/>
              <a:buChar char="•"/>
            </a:pPr>
            <a:r>
              <a:rPr lang="en-US" altLang="ja-JP" dirty="0">
                <a:latin typeface="+mj-lt"/>
              </a:rPr>
              <a:t>Pros</a:t>
            </a:r>
            <a:r>
              <a:rPr lang="en-US" altLang="ja-JP" dirty="0"/>
              <a:t>: </a:t>
            </a:r>
            <a:r>
              <a:rPr lang="ja-JP" altLang="en-US" dirty="0"/>
              <a:t>低コストで幹細胞の培養が可能に。動物種間で適用可能。</a:t>
            </a:r>
            <a:endParaRPr lang="en-US" altLang="ja-JP" dirty="0"/>
          </a:p>
          <a:p>
            <a:pPr marL="285750" indent="-285750">
              <a:buFont typeface="Arial" panose="020B0604020202020204" pitchFamily="34" charset="0"/>
              <a:buChar char="•"/>
            </a:pPr>
            <a:r>
              <a:rPr lang="en-US" altLang="ja-JP" dirty="0">
                <a:latin typeface="+mj-lt"/>
              </a:rPr>
              <a:t>Cons</a:t>
            </a:r>
            <a:r>
              <a:rPr lang="en-US" altLang="ja-JP" dirty="0"/>
              <a:t>:</a:t>
            </a:r>
            <a:r>
              <a:rPr lang="ja-JP" altLang="en-US" dirty="0"/>
              <a:t> 分化細胞を誘導するための培地では基本的にないため、目的の分化細胞を誘導するには</a:t>
            </a:r>
            <a:r>
              <a:rPr lang="en-US" altLang="ja-JP" dirty="0"/>
              <a:t>+α</a:t>
            </a:r>
            <a:r>
              <a:rPr lang="ja-JP" altLang="en-US" dirty="0"/>
              <a:t>の培養条件の整備が必要。</a:t>
            </a:r>
            <a:r>
              <a:rPr lang="en-US" altLang="ja-JP" dirty="0"/>
              <a:t>Diversity</a:t>
            </a:r>
            <a:r>
              <a:rPr lang="ja-JP" altLang="en-US" dirty="0"/>
              <a:t>に富んだ</a:t>
            </a:r>
            <a:r>
              <a:rPr lang="en-US" altLang="ja-JP" dirty="0"/>
              <a:t>budding organoids</a:t>
            </a:r>
            <a:r>
              <a:rPr lang="ja-JP" altLang="en-US" dirty="0"/>
              <a:t>は作りにくい印象。</a:t>
            </a:r>
            <a:endParaRPr lang="en-US" altLang="ja-JP" dirty="0"/>
          </a:p>
        </p:txBody>
      </p:sp>
      <p:cxnSp>
        <p:nvCxnSpPr>
          <p:cNvPr id="7" name="直線コネクタ 6">
            <a:extLst>
              <a:ext uri="{FF2B5EF4-FFF2-40B4-BE49-F238E27FC236}">
                <a16:creationId xmlns:a16="http://schemas.microsoft.com/office/drawing/2014/main" id="{FE591638-E7BC-8AA4-FB99-377B1826C1BD}"/>
              </a:ext>
            </a:extLst>
          </p:cNvPr>
          <p:cNvCxnSpPr>
            <a:cxnSpLocks/>
          </p:cNvCxnSpPr>
          <p:nvPr/>
        </p:nvCxnSpPr>
        <p:spPr>
          <a:xfrm>
            <a:off x="6067425" y="322489"/>
            <a:ext cx="57150" cy="62130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C562866-EA2D-1545-2B66-206817B6A509}"/>
              </a:ext>
            </a:extLst>
          </p:cNvPr>
          <p:cNvSpPr txBox="1"/>
          <p:nvPr/>
        </p:nvSpPr>
        <p:spPr>
          <a:xfrm>
            <a:off x="133533" y="3825888"/>
            <a:ext cx="5653359" cy="2585323"/>
          </a:xfrm>
          <a:prstGeom prst="rect">
            <a:avLst/>
          </a:prstGeom>
          <a:noFill/>
        </p:spPr>
        <p:txBody>
          <a:bodyPr wrap="square">
            <a:spAutoFit/>
          </a:bodyPr>
          <a:lstStyle/>
          <a:p>
            <a:pPr marL="285750" indent="-285750">
              <a:buFont typeface="Arial" panose="020B0604020202020204" pitchFamily="34" charset="0"/>
              <a:buChar char="•"/>
            </a:pPr>
            <a:r>
              <a:rPr lang="ja-JP" altLang="en-US" b="1" dirty="0"/>
              <a:t>佐藤培地</a:t>
            </a:r>
            <a:r>
              <a:rPr lang="ja-JP" altLang="en-US" dirty="0"/>
              <a:t>（マウス）</a:t>
            </a:r>
            <a:r>
              <a:rPr lang="en-US" altLang="ja-JP" dirty="0"/>
              <a:t>T Sato et al., 2009</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b="1" dirty="0"/>
              <a:t>佐藤培地</a:t>
            </a:r>
            <a:r>
              <a:rPr lang="ja-JP" altLang="en-US" dirty="0"/>
              <a:t>（ヒト）</a:t>
            </a:r>
            <a:r>
              <a:rPr lang="en-US" altLang="ja-JP" dirty="0"/>
              <a:t>T Sato et al., 2011</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b="1" dirty="0"/>
              <a:t>藤井培地</a:t>
            </a:r>
            <a:r>
              <a:rPr lang="ja-JP" altLang="en-US" dirty="0"/>
              <a:t>（ヒト改良</a:t>
            </a:r>
            <a:r>
              <a:rPr lang="en-US" altLang="ja-JP" dirty="0"/>
              <a:t>ver.</a:t>
            </a:r>
            <a:r>
              <a:rPr lang="ja-JP" altLang="en-US" dirty="0"/>
              <a:t>）</a:t>
            </a:r>
            <a:r>
              <a:rPr lang="en-US" altLang="ja-JP" dirty="0"/>
              <a:t>M </a:t>
            </a:r>
            <a:r>
              <a:rPr lang="en-US" altLang="ja-JP" dirty="0" err="1"/>
              <a:t>Fujii</a:t>
            </a:r>
            <a:r>
              <a:rPr lang="en-US" altLang="ja-JP" dirty="0"/>
              <a:t> et al., 2018</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b="1" dirty="0"/>
              <a:t>Clevers</a:t>
            </a:r>
            <a:r>
              <a:rPr lang="ja-JP" altLang="en-US" b="1" dirty="0"/>
              <a:t>培地</a:t>
            </a:r>
            <a:r>
              <a:rPr lang="ja-JP" altLang="en-US" dirty="0"/>
              <a:t>（</a:t>
            </a:r>
            <a:r>
              <a:rPr lang="en-US" altLang="ja-JP" dirty="0"/>
              <a:t>3 step methods</a:t>
            </a:r>
            <a:r>
              <a:rPr lang="ja-JP" altLang="en-US" dirty="0"/>
              <a:t>）</a:t>
            </a:r>
            <a:r>
              <a:rPr lang="en-US" altLang="ja-JP" dirty="0"/>
              <a:t>GW He et al., 2011</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dirty="0"/>
              <a:t>佐藤培地は、</a:t>
            </a:r>
            <a:r>
              <a:rPr lang="en-US" altLang="ja-JP" dirty="0"/>
              <a:t>VERITAS</a:t>
            </a:r>
            <a:r>
              <a:rPr lang="ja-JP" altLang="en-US" dirty="0"/>
              <a:t>社で商用製品化済</a:t>
            </a:r>
            <a:endParaRPr lang="en-US" altLang="ja-JP" dirty="0"/>
          </a:p>
        </p:txBody>
      </p:sp>
      <p:sp>
        <p:nvSpPr>
          <p:cNvPr id="9" name="テキスト ボックス 8">
            <a:extLst>
              <a:ext uri="{FF2B5EF4-FFF2-40B4-BE49-F238E27FC236}">
                <a16:creationId xmlns:a16="http://schemas.microsoft.com/office/drawing/2014/main" id="{1401D74F-EFC7-1D9A-6DD1-4B462439FE14}"/>
              </a:ext>
            </a:extLst>
          </p:cNvPr>
          <p:cNvSpPr txBox="1"/>
          <p:nvPr/>
        </p:nvSpPr>
        <p:spPr>
          <a:xfrm>
            <a:off x="6252031" y="3825888"/>
            <a:ext cx="5733139" cy="1477328"/>
          </a:xfrm>
          <a:prstGeom prst="rect">
            <a:avLst/>
          </a:prstGeom>
          <a:noFill/>
        </p:spPr>
        <p:txBody>
          <a:bodyPr wrap="square">
            <a:spAutoFit/>
          </a:bodyPr>
          <a:lstStyle/>
          <a:p>
            <a:pPr marL="285750" indent="-285750">
              <a:buFont typeface="Arial" panose="020B0604020202020204" pitchFamily="34" charset="0"/>
              <a:buChar char="•"/>
            </a:pPr>
            <a:r>
              <a:rPr lang="ja-JP" altLang="en-US" b="1" dirty="0"/>
              <a:t>三好培地</a:t>
            </a:r>
            <a:r>
              <a:rPr lang="ja-JP" altLang="en-US" dirty="0"/>
              <a:t>（マウス）</a:t>
            </a:r>
            <a:r>
              <a:rPr lang="en-US" altLang="ja-JP" dirty="0"/>
              <a:t>H Miyoshi et al., 2013</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b="1" dirty="0"/>
              <a:t>三好培地</a:t>
            </a:r>
            <a:r>
              <a:rPr lang="ja-JP" altLang="en-US" dirty="0"/>
              <a:t>（ヒト）</a:t>
            </a:r>
            <a:r>
              <a:rPr lang="en-US" altLang="ja-JP" dirty="0"/>
              <a:t>KL </a:t>
            </a:r>
            <a:r>
              <a:rPr lang="en-US" altLang="ja-JP" dirty="0" err="1"/>
              <a:t>Vandussen</a:t>
            </a:r>
            <a:r>
              <a:rPr lang="en-US" altLang="ja-JP" dirty="0"/>
              <a:t> et al., 2015</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b="1" dirty="0"/>
              <a:t>三好培地</a:t>
            </a:r>
            <a:r>
              <a:rPr lang="ja-JP" altLang="en-US" dirty="0"/>
              <a:t>（動物種）</a:t>
            </a:r>
            <a:r>
              <a:rPr lang="en-US" altLang="ja-JP" dirty="0"/>
              <a:t>RH Powell &amp; </a:t>
            </a:r>
            <a:r>
              <a:rPr lang="en-US" altLang="ja-JP" dirty="0" err="1"/>
              <a:t>MSBehnke</a:t>
            </a:r>
            <a:r>
              <a:rPr lang="en-US" altLang="ja-JP" dirty="0"/>
              <a:t>, 2017</a:t>
            </a:r>
          </a:p>
        </p:txBody>
      </p:sp>
    </p:spTree>
    <p:extLst>
      <p:ext uri="{BB962C8B-B14F-4D97-AF65-F5344CB8AC3E}">
        <p14:creationId xmlns:p14="http://schemas.microsoft.com/office/powerpoint/2010/main" val="270636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DA994D2-66C1-5BE9-1510-9B65A22F8376}"/>
              </a:ext>
            </a:extLst>
          </p:cNvPr>
          <p:cNvPicPr>
            <a:picLocks noChangeAspect="1"/>
          </p:cNvPicPr>
          <p:nvPr/>
        </p:nvPicPr>
        <p:blipFill>
          <a:blip r:embed="rId3"/>
          <a:stretch>
            <a:fillRect/>
          </a:stretch>
        </p:blipFill>
        <p:spPr>
          <a:xfrm>
            <a:off x="7854426" y="1269547"/>
            <a:ext cx="2992046" cy="4104090"/>
          </a:xfrm>
          <a:prstGeom prst="rect">
            <a:avLst/>
          </a:prstGeom>
        </p:spPr>
      </p:pic>
      <p:sp>
        <p:nvSpPr>
          <p:cNvPr id="17" name="テキスト ボックス 16">
            <a:extLst>
              <a:ext uri="{FF2B5EF4-FFF2-40B4-BE49-F238E27FC236}">
                <a16:creationId xmlns:a16="http://schemas.microsoft.com/office/drawing/2014/main" id="{A0DF35C3-FDEA-11FE-261F-C3B434AAD62F}"/>
              </a:ext>
            </a:extLst>
          </p:cNvPr>
          <p:cNvSpPr txBox="1"/>
          <p:nvPr/>
        </p:nvSpPr>
        <p:spPr>
          <a:xfrm>
            <a:off x="7829951" y="581264"/>
            <a:ext cx="2764645" cy="646331"/>
          </a:xfrm>
          <a:prstGeom prst="rect">
            <a:avLst/>
          </a:prstGeom>
          <a:noFill/>
          <a:ln w="12700">
            <a:noFill/>
          </a:ln>
        </p:spPr>
        <p:txBody>
          <a:bodyPr wrap="square">
            <a:spAutoFit/>
          </a:bodyPr>
          <a:lstStyle/>
          <a:p>
            <a:pPr algn="ctr"/>
            <a:r>
              <a:rPr kumimoji="1" lang="en-US" altLang="ja-JP" sz="2000" b="1" i="1" dirty="0">
                <a:solidFill>
                  <a:schemeClr val="accent2"/>
                </a:solidFill>
                <a:latin typeface="+mj-lt"/>
                <a:ea typeface="Meiryo UI" panose="020B0604030504040204" pitchFamily="50" charset="-128"/>
                <a:cs typeface="Arial" panose="020B0604020202020204" pitchFamily="34" charset="0"/>
              </a:rPr>
              <a:t>APC</a:t>
            </a:r>
            <a:r>
              <a:rPr kumimoji="1" lang="ja-JP" altLang="en-US" sz="2000" b="1" dirty="0">
                <a:solidFill>
                  <a:schemeClr val="accent2"/>
                </a:solidFill>
                <a:latin typeface="+mj-lt"/>
                <a:ea typeface="Meiryo UI" panose="020B0604030504040204" pitchFamily="50" charset="-128"/>
                <a:cs typeface="Arial" panose="020B0604020202020204" pitchFamily="34" charset="0"/>
              </a:rPr>
              <a:t>変異細胞では</a:t>
            </a:r>
            <a:endParaRPr kumimoji="1" lang="en-US" altLang="ja-JP" sz="2000" b="1" dirty="0">
              <a:solidFill>
                <a:schemeClr val="accent2"/>
              </a:solidFill>
              <a:latin typeface="+mj-lt"/>
              <a:ea typeface="Meiryo UI" panose="020B0604030504040204" pitchFamily="50" charset="-128"/>
              <a:cs typeface="Arial" panose="020B0604020202020204" pitchFamily="34" charset="0"/>
            </a:endParaRPr>
          </a:p>
          <a:p>
            <a:pPr algn="ctr"/>
            <a:r>
              <a:rPr kumimoji="1" lang="ja-JP" altLang="en-US" sz="1600" dirty="0">
                <a:ea typeface="Meiryo UI" panose="020B0604030504040204" pitchFamily="50" charset="-128"/>
                <a:cs typeface="Arial" panose="020B0604020202020204" pitchFamily="34" charset="0"/>
              </a:rPr>
              <a:t>（大腸がんの</a:t>
            </a:r>
            <a:r>
              <a:rPr kumimoji="1" lang="en-US" altLang="ja-JP" sz="1600" dirty="0">
                <a:ea typeface="Meiryo UI" panose="020B0604030504040204" pitchFamily="50" charset="-128"/>
                <a:cs typeface="Arial" panose="020B0604020202020204" pitchFamily="34" charset="0"/>
              </a:rPr>
              <a:t>8</a:t>
            </a:r>
            <a:r>
              <a:rPr kumimoji="1" lang="ja-JP" altLang="en-US" sz="1600" dirty="0">
                <a:ea typeface="Meiryo UI" panose="020B0604030504040204" pitchFamily="50" charset="-128"/>
                <a:cs typeface="Arial" panose="020B0604020202020204" pitchFamily="34" charset="0"/>
              </a:rPr>
              <a:t>割で変異）</a:t>
            </a:r>
            <a:endParaRPr kumimoji="1" lang="en-US" altLang="ja-JP" sz="1600" dirty="0">
              <a:ea typeface="Meiryo UI" panose="020B0604030504040204" pitchFamily="50"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F776E59E-DF18-7D77-03D9-8BE8F35EB1BF}"/>
              </a:ext>
            </a:extLst>
          </p:cNvPr>
          <p:cNvSpPr txBox="1"/>
          <p:nvPr/>
        </p:nvSpPr>
        <p:spPr>
          <a:xfrm>
            <a:off x="7590186" y="2694716"/>
            <a:ext cx="999276" cy="338554"/>
          </a:xfrm>
          <a:prstGeom prst="rect">
            <a:avLst/>
          </a:prstGeom>
          <a:noFill/>
        </p:spPr>
        <p:txBody>
          <a:bodyPr wrap="square" rtlCol="0">
            <a:spAutoFit/>
          </a:bodyPr>
          <a:lstStyle/>
          <a:p>
            <a:pPr algn="ctr"/>
            <a:r>
              <a:rPr kumimoji="1" lang="ja-JP" altLang="en-US" sz="1600" b="1" dirty="0">
                <a:solidFill>
                  <a:srgbClr val="000080"/>
                </a:solidFill>
                <a:latin typeface="Arial" panose="020B0604020202020204" pitchFamily="34" charset="0"/>
                <a:ea typeface="Meiryo UI" panose="020B0604030504040204" pitchFamily="50" charset="-128"/>
                <a:cs typeface="Arial" panose="020B0604020202020204" pitchFamily="34" charset="0"/>
              </a:rPr>
              <a:t>機能欠損</a:t>
            </a:r>
            <a:endParaRPr kumimoji="1" lang="en-US" altLang="ja-JP" sz="1600" b="1" dirty="0">
              <a:solidFill>
                <a:srgbClr val="000080"/>
              </a:solidFill>
              <a:latin typeface="Arial" panose="020B0604020202020204" pitchFamily="34" charset="0"/>
              <a:ea typeface="Meiryo UI"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2CEDFDE5-96AA-784C-71DC-991D9E7D3345}"/>
              </a:ext>
            </a:extLst>
          </p:cNvPr>
          <p:cNvSpPr txBox="1"/>
          <p:nvPr/>
        </p:nvSpPr>
        <p:spPr>
          <a:xfrm>
            <a:off x="7378658" y="5675660"/>
            <a:ext cx="3608695" cy="1015663"/>
          </a:xfrm>
          <a:prstGeom prst="rect">
            <a:avLst/>
          </a:prstGeom>
          <a:noFill/>
          <a:ln w="19050">
            <a:noFill/>
            <a:prstDash val="dash"/>
          </a:ln>
        </p:spPr>
        <p:txBody>
          <a:bodyPr wrap="square" rtlCol="0">
            <a:spAutoFit/>
          </a:bodyPr>
          <a:lstStyle/>
          <a:p>
            <a:pPr algn="ctr"/>
            <a:r>
              <a:rPr kumimoji="1" lang="en-US" altLang="ja-JP" b="1" dirty="0" err="1">
                <a:solidFill>
                  <a:schemeClr val="accent2"/>
                </a:solidFill>
                <a:latin typeface="Arial" panose="020B0604020202020204" pitchFamily="34" charset="0"/>
                <a:ea typeface="Meiryo UI" panose="020B0604030504040204" pitchFamily="50" charset="-128"/>
                <a:cs typeface="Arial" panose="020B0604020202020204" pitchFamily="34" charset="0"/>
              </a:rPr>
              <a:t>Wnt</a:t>
            </a:r>
            <a:r>
              <a:rPr kumimoji="1" lang="ja-JP" altLang="en-US" b="1" dirty="0">
                <a:solidFill>
                  <a:schemeClr val="accent2"/>
                </a:solidFill>
                <a:latin typeface="Arial" panose="020B0604020202020204" pitchFamily="34" charset="0"/>
                <a:ea typeface="Meiryo UI" panose="020B0604030504040204" pitchFamily="50" charset="-128"/>
                <a:cs typeface="Arial" panose="020B0604020202020204" pitchFamily="34" charset="0"/>
              </a:rPr>
              <a:t>の”有無によらず“</a:t>
            </a:r>
            <a:endParaRPr kumimoji="1" lang="en-US" altLang="ja-JP" b="1" dirty="0">
              <a:solidFill>
                <a:schemeClr val="accent2"/>
              </a:solidFill>
              <a:latin typeface="Arial" panose="020B0604020202020204" pitchFamily="34" charset="0"/>
              <a:ea typeface="Meiryo UI" panose="020B0604030504040204" pitchFamily="50" charset="-128"/>
              <a:cs typeface="Arial" panose="020B0604020202020204" pitchFamily="34" charset="0"/>
            </a:endParaRPr>
          </a:p>
          <a:p>
            <a:pPr algn="ctr"/>
            <a:r>
              <a:rPr kumimoji="1" lang="ja-JP" altLang="en-US" b="1" dirty="0">
                <a:latin typeface="Arial" panose="020B0604020202020204" pitchFamily="34" charset="0"/>
                <a:ea typeface="Meiryo UI" panose="020B0604030504040204" pitchFamily="50" charset="-128"/>
                <a:cs typeface="Arial" panose="020B0604020202020204" pitchFamily="34" charset="0"/>
              </a:rPr>
              <a:t>常に</a:t>
            </a:r>
            <a:r>
              <a:rPr kumimoji="1" lang="en-US" altLang="ja-JP" b="1" dirty="0" err="1">
                <a:latin typeface="Arial" panose="020B0604020202020204" pitchFamily="34" charset="0"/>
                <a:ea typeface="Meiryo UI" panose="020B0604030504040204" pitchFamily="50" charset="-128"/>
                <a:cs typeface="Arial" panose="020B0604020202020204" pitchFamily="34" charset="0"/>
              </a:rPr>
              <a:t>Wnt</a:t>
            </a:r>
            <a:r>
              <a:rPr kumimoji="1" lang="ja-JP" altLang="en-US" b="1" dirty="0">
                <a:latin typeface="Arial" panose="020B0604020202020204" pitchFamily="34" charset="0"/>
                <a:ea typeface="Meiryo UI" panose="020B0604030504040204" pitchFamily="50" charset="-128"/>
                <a:cs typeface="Arial" panose="020B0604020202020204" pitchFamily="34" charset="0"/>
              </a:rPr>
              <a:t>標的遺伝子の発現が促進</a:t>
            </a:r>
            <a:endParaRPr kumimoji="1" lang="en-US" altLang="ja-JP" b="1" dirty="0">
              <a:latin typeface="Arial" panose="020B0604020202020204" pitchFamily="34" charset="0"/>
              <a:ea typeface="Meiryo UI" panose="020B0604030504040204" pitchFamily="50" charset="-128"/>
              <a:cs typeface="Arial" panose="020B0604020202020204" pitchFamily="34" charset="0"/>
            </a:endParaRPr>
          </a:p>
          <a:p>
            <a:pPr algn="ctr"/>
            <a:endParaRPr kumimoji="1" lang="en-US" altLang="ja-JP" sz="600" b="1" dirty="0">
              <a:latin typeface="Arial" panose="020B0604020202020204" pitchFamily="34" charset="0"/>
              <a:ea typeface="Meiryo UI" panose="020B0604030504040204" pitchFamily="50" charset="-128"/>
              <a:cs typeface="Arial" panose="020B0604020202020204" pitchFamily="34" charset="0"/>
            </a:endParaRPr>
          </a:p>
          <a:p>
            <a:pPr algn="ctr"/>
            <a:r>
              <a:rPr kumimoji="1" lang="ja-JP" altLang="en-US" sz="1600" b="1" dirty="0">
                <a:solidFill>
                  <a:schemeClr val="accent2"/>
                </a:solidFill>
                <a:latin typeface="Arial" panose="020B0604020202020204" pitchFamily="34" charset="0"/>
                <a:ea typeface="Meiryo UI" panose="020B0604030504040204" pitchFamily="50" charset="-128"/>
                <a:cs typeface="Arial" panose="020B0604020202020204" pitchFamily="34" charset="0"/>
              </a:rPr>
              <a:t>→無秩序な細胞増殖・がん化の引き金</a:t>
            </a:r>
            <a:endParaRPr kumimoji="1" lang="en-US" altLang="ja-JP" sz="1800" b="1" dirty="0">
              <a:solidFill>
                <a:schemeClr val="accent2"/>
              </a:solidFill>
              <a:latin typeface="Arial" panose="020B0604020202020204" pitchFamily="34" charset="0"/>
              <a:ea typeface="Meiryo UI" panose="020B0604030504040204" pitchFamily="50" charset="-128"/>
              <a:cs typeface="Arial" panose="020B0604020202020204" pitchFamily="34" charset="0"/>
            </a:endParaRPr>
          </a:p>
        </p:txBody>
      </p:sp>
      <p:pic>
        <p:nvPicPr>
          <p:cNvPr id="21" name="図 20">
            <a:extLst>
              <a:ext uri="{FF2B5EF4-FFF2-40B4-BE49-F238E27FC236}">
                <a16:creationId xmlns:a16="http://schemas.microsoft.com/office/drawing/2014/main" id="{E5C0A330-75FC-B71B-BF84-BDF911407EA4}"/>
              </a:ext>
            </a:extLst>
          </p:cNvPr>
          <p:cNvPicPr>
            <a:picLocks noChangeAspect="1"/>
          </p:cNvPicPr>
          <p:nvPr/>
        </p:nvPicPr>
        <p:blipFill>
          <a:blip r:embed="rId4"/>
          <a:stretch>
            <a:fillRect/>
          </a:stretch>
        </p:blipFill>
        <p:spPr>
          <a:xfrm>
            <a:off x="245675" y="1672313"/>
            <a:ext cx="5850325" cy="1930127"/>
          </a:xfrm>
          <a:prstGeom prst="rect">
            <a:avLst/>
          </a:prstGeom>
        </p:spPr>
      </p:pic>
      <p:sp>
        <p:nvSpPr>
          <p:cNvPr id="22" name="テキスト ボックス 21">
            <a:extLst>
              <a:ext uri="{FF2B5EF4-FFF2-40B4-BE49-F238E27FC236}">
                <a16:creationId xmlns:a16="http://schemas.microsoft.com/office/drawing/2014/main" id="{FBD804FD-FE31-3D97-072D-774951DE6351}"/>
              </a:ext>
            </a:extLst>
          </p:cNvPr>
          <p:cNvSpPr txBox="1"/>
          <p:nvPr/>
        </p:nvSpPr>
        <p:spPr>
          <a:xfrm>
            <a:off x="1266738" y="3699587"/>
            <a:ext cx="3808198" cy="707886"/>
          </a:xfrm>
          <a:prstGeom prst="rect">
            <a:avLst/>
          </a:prstGeom>
          <a:noFill/>
          <a:ln w="12700">
            <a:noFill/>
          </a:ln>
        </p:spPr>
        <p:txBody>
          <a:bodyPr wrap="square">
            <a:spAutoFit/>
          </a:bodyPr>
          <a:lstStyle/>
          <a:p>
            <a:pPr algn="ctr"/>
            <a:r>
              <a:rPr kumimoji="1" lang="en-US" altLang="ja-JP" sz="2000" b="1" i="1" dirty="0">
                <a:latin typeface="+mj-lt"/>
                <a:ea typeface="Meiryo UI" panose="020B0604030504040204" pitchFamily="50" charset="-128"/>
                <a:cs typeface="Arial" panose="020B0604020202020204" pitchFamily="34" charset="0"/>
              </a:rPr>
              <a:t>APC</a:t>
            </a:r>
            <a:r>
              <a:rPr kumimoji="1" lang="ja-JP" altLang="en-US" sz="2000" b="1" dirty="0">
                <a:latin typeface="+mj-lt"/>
                <a:ea typeface="Meiryo UI" panose="020B0604030504040204" pitchFamily="50" charset="-128"/>
                <a:cs typeface="Arial" panose="020B0604020202020204" pitchFamily="34" charset="0"/>
              </a:rPr>
              <a:t>変異細胞での</a:t>
            </a:r>
            <a:r>
              <a:rPr kumimoji="1" lang="en-US" altLang="ja-JP" sz="2000" b="1" dirty="0">
                <a:latin typeface="+mj-lt"/>
                <a:ea typeface="Meiryo UI" panose="020B0604030504040204" pitchFamily="50" charset="-128"/>
                <a:cs typeface="Arial" panose="020B0604020202020204" pitchFamily="34" charset="0"/>
              </a:rPr>
              <a:t>Wnt</a:t>
            </a:r>
            <a:r>
              <a:rPr kumimoji="1" lang="ja-JP" altLang="en-US" sz="2000" b="1" dirty="0">
                <a:latin typeface="+mj-lt"/>
                <a:ea typeface="Meiryo UI" panose="020B0604030504040204" pitchFamily="50" charset="-128"/>
                <a:cs typeface="Arial" panose="020B0604020202020204" pitchFamily="34" charset="0"/>
              </a:rPr>
              <a:t>シグナルの恒常的な活性化が、がん化に寄与</a:t>
            </a:r>
            <a:endParaRPr kumimoji="1" lang="en-US" altLang="ja-JP" sz="2000" b="1" dirty="0">
              <a:latin typeface="+mj-lt"/>
              <a:ea typeface="Meiryo UI" panose="020B0604030504040204" pitchFamily="50" charset="-128"/>
              <a:cs typeface="Arial" panose="020B0604020202020204" pitchFamily="34" charset="0"/>
            </a:endParaRPr>
          </a:p>
        </p:txBody>
      </p:sp>
      <p:sp>
        <p:nvSpPr>
          <p:cNvPr id="23" name="正方形/長方形 22">
            <a:extLst>
              <a:ext uri="{FF2B5EF4-FFF2-40B4-BE49-F238E27FC236}">
                <a16:creationId xmlns:a16="http://schemas.microsoft.com/office/drawing/2014/main" id="{6F45C8D5-855F-8366-74F8-32AD8181315A}"/>
              </a:ext>
            </a:extLst>
          </p:cNvPr>
          <p:cNvSpPr/>
          <p:nvPr/>
        </p:nvSpPr>
        <p:spPr>
          <a:xfrm>
            <a:off x="3283624" y="3290208"/>
            <a:ext cx="1516975" cy="235570"/>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68E5B1CE-6D9A-5346-AE78-A2B54B3D7366}"/>
              </a:ext>
            </a:extLst>
          </p:cNvPr>
          <p:cNvSpPr/>
          <p:nvPr/>
        </p:nvSpPr>
        <p:spPr>
          <a:xfrm>
            <a:off x="245675" y="1515646"/>
            <a:ext cx="6033407" cy="3342104"/>
          </a:xfrm>
          <a:prstGeom prst="rect">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2E1038FF-0EE0-1F5D-202F-D655C9D730FF}"/>
              </a:ext>
            </a:extLst>
          </p:cNvPr>
          <p:cNvCxnSpPr>
            <a:cxnSpLocks/>
          </p:cNvCxnSpPr>
          <p:nvPr/>
        </p:nvCxnSpPr>
        <p:spPr>
          <a:xfrm>
            <a:off x="6541126" y="3022775"/>
            <a:ext cx="1526722" cy="115932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9F1C71FB-1014-E1E3-F143-4BB7680E1670}"/>
              </a:ext>
            </a:extLst>
          </p:cNvPr>
          <p:cNvSpPr txBox="1"/>
          <p:nvPr/>
        </p:nvSpPr>
        <p:spPr>
          <a:xfrm>
            <a:off x="328900" y="110731"/>
            <a:ext cx="3818557" cy="523220"/>
          </a:xfrm>
          <a:prstGeom prst="rect">
            <a:avLst/>
          </a:prstGeom>
          <a:noFill/>
        </p:spPr>
        <p:txBody>
          <a:bodyPr wrap="square">
            <a:spAutoFit/>
          </a:bodyPr>
          <a:lstStyle/>
          <a:p>
            <a:r>
              <a:rPr lang="en-US" altLang="ja-JP" sz="2800" dirty="0"/>
              <a:t>Wnt</a:t>
            </a:r>
            <a:r>
              <a:rPr lang="ja-JP" altLang="en-US" sz="2800" dirty="0"/>
              <a:t>シグナル経路の同定</a:t>
            </a:r>
            <a:endParaRPr lang="en-US" altLang="ja-JP" sz="2800" dirty="0"/>
          </a:p>
        </p:txBody>
      </p:sp>
      <p:sp>
        <p:nvSpPr>
          <p:cNvPr id="28" name="テキスト ボックス 27">
            <a:extLst>
              <a:ext uri="{FF2B5EF4-FFF2-40B4-BE49-F238E27FC236}">
                <a16:creationId xmlns:a16="http://schemas.microsoft.com/office/drawing/2014/main" id="{2C1079E0-62B2-7686-B303-1B2106C63A8F}"/>
              </a:ext>
            </a:extLst>
          </p:cNvPr>
          <p:cNvSpPr txBox="1"/>
          <p:nvPr/>
        </p:nvSpPr>
        <p:spPr>
          <a:xfrm>
            <a:off x="2775294" y="4484135"/>
            <a:ext cx="3445892" cy="338554"/>
          </a:xfrm>
          <a:prstGeom prst="rect">
            <a:avLst/>
          </a:prstGeom>
          <a:noFill/>
        </p:spPr>
        <p:txBody>
          <a:bodyPr wrap="square">
            <a:spAutoFit/>
          </a:bodyPr>
          <a:lstStyle/>
          <a:p>
            <a:r>
              <a:rPr lang="en-US" altLang="ja-JP" sz="1600" dirty="0"/>
              <a:t>V</a:t>
            </a:r>
            <a:r>
              <a:rPr lang="ja-JP" altLang="en-US" sz="1600" dirty="0"/>
              <a:t> </a:t>
            </a:r>
            <a:r>
              <a:rPr lang="en-US" altLang="ja-JP" sz="1600" dirty="0"/>
              <a:t>Korinek</a:t>
            </a:r>
            <a:r>
              <a:rPr lang="ja-JP" altLang="en-US" sz="1600" dirty="0"/>
              <a:t> </a:t>
            </a:r>
            <a:r>
              <a:rPr lang="en-US" altLang="ja-JP" sz="1600" dirty="0"/>
              <a:t>et al., </a:t>
            </a:r>
            <a:r>
              <a:rPr lang="en-US" altLang="ja-JP" sz="1600" i="1" dirty="0">
                <a:effectLst/>
              </a:rPr>
              <a:t>Science,</a:t>
            </a:r>
            <a:r>
              <a:rPr lang="en-US" altLang="ja-JP" sz="1600" dirty="0"/>
              <a:t> </a:t>
            </a:r>
            <a:r>
              <a:rPr lang="en-US" altLang="ja-JP" sz="1600" b="1" dirty="0">
                <a:effectLst/>
                <a:latin typeface="+mj-lt"/>
              </a:rPr>
              <a:t>275</a:t>
            </a:r>
            <a:r>
              <a:rPr lang="ja-JP" altLang="en-US" sz="1600" b="1" dirty="0">
                <a:latin typeface="+mj-lt"/>
              </a:rPr>
              <a:t> </a:t>
            </a:r>
            <a:r>
              <a:rPr lang="en-US" altLang="ja-JP" sz="1600" dirty="0"/>
              <a:t>(1997)</a:t>
            </a:r>
            <a:endParaRPr lang="ja-JP" altLang="en-US" sz="1600" dirty="0"/>
          </a:p>
        </p:txBody>
      </p:sp>
    </p:spTree>
    <p:extLst>
      <p:ext uri="{BB962C8B-B14F-4D97-AF65-F5344CB8AC3E}">
        <p14:creationId xmlns:p14="http://schemas.microsoft.com/office/powerpoint/2010/main" val="482713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26C02D16-4186-5AB5-4631-A1C67258A21D}"/>
              </a:ext>
            </a:extLst>
          </p:cNvPr>
          <p:cNvGrpSpPr>
            <a:grpSpLocks noChangeAspect="1"/>
          </p:cNvGrpSpPr>
          <p:nvPr/>
        </p:nvGrpSpPr>
        <p:grpSpPr>
          <a:xfrm>
            <a:off x="2015963" y="234443"/>
            <a:ext cx="6661530" cy="1933992"/>
            <a:chOff x="2373015" y="739538"/>
            <a:chExt cx="5518225" cy="1602065"/>
          </a:xfrm>
        </p:grpSpPr>
        <p:pic>
          <p:nvPicPr>
            <p:cNvPr id="3" name="図 2">
              <a:extLst>
                <a:ext uri="{FF2B5EF4-FFF2-40B4-BE49-F238E27FC236}">
                  <a16:creationId xmlns:a16="http://schemas.microsoft.com/office/drawing/2014/main" id="{1F8A50B0-2C41-4878-8755-E48E35D69E00}"/>
                </a:ext>
              </a:extLst>
            </p:cNvPr>
            <p:cNvPicPr>
              <a:picLocks noChangeAspect="1"/>
            </p:cNvPicPr>
            <p:nvPr/>
          </p:nvPicPr>
          <p:blipFill>
            <a:blip r:embed="rId2"/>
            <a:stretch>
              <a:fillRect/>
            </a:stretch>
          </p:blipFill>
          <p:spPr>
            <a:xfrm>
              <a:off x="2373015" y="739538"/>
              <a:ext cx="5518225" cy="1602065"/>
            </a:xfrm>
            <a:prstGeom prst="rect">
              <a:avLst/>
            </a:prstGeom>
          </p:spPr>
        </p:pic>
        <p:sp>
          <p:nvSpPr>
            <p:cNvPr id="4" name="正方形/長方形 3">
              <a:extLst>
                <a:ext uri="{FF2B5EF4-FFF2-40B4-BE49-F238E27FC236}">
                  <a16:creationId xmlns:a16="http://schemas.microsoft.com/office/drawing/2014/main" id="{471C3115-068F-A147-B2C2-329817AB7E2A}"/>
                </a:ext>
              </a:extLst>
            </p:cNvPr>
            <p:cNvSpPr/>
            <p:nvPr/>
          </p:nvSpPr>
          <p:spPr>
            <a:xfrm>
              <a:off x="4365625" y="2133600"/>
              <a:ext cx="777876" cy="177734"/>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 name="図 4">
            <a:extLst>
              <a:ext uri="{FF2B5EF4-FFF2-40B4-BE49-F238E27FC236}">
                <a16:creationId xmlns:a16="http://schemas.microsoft.com/office/drawing/2014/main" id="{89CD2EFD-EC1A-2B24-B32A-D75D92D2F4E0}"/>
              </a:ext>
            </a:extLst>
          </p:cNvPr>
          <p:cNvPicPr>
            <a:picLocks noChangeAspect="1"/>
          </p:cNvPicPr>
          <p:nvPr/>
        </p:nvPicPr>
        <p:blipFill>
          <a:blip r:embed="rId3"/>
          <a:stretch>
            <a:fillRect/>
          </a:stretch>
        </p:blipFill>
        <p:spPr>
          <a:xfrm>
            <a:off x="550273" y="357026"/>
            <a:ext cx="1105054" cy="572824"/>
          </a:xfrm>
          <a:prstGeom prst="rect">
            <a:avLst/>
          </a:prstGeom>
        </p:spPr>
      </p:pic>
      <p:sp>
        <p:nvSpPr>
          <p:cNvPr id="19" name="テキスト ボックス 18">
            <a:extLst>
              <a:ext uri="{FF2B5EF4-FFF2-40B4-BE49-F238E27FC236}">
                <a16:creationId xmlns:a16="http://schemas.microsoft.com/office/drawing/2014/main" id="{DFA0D15F-9ADC-DC91-3EA0-31C20C83A150}"/>
              </a:ext>
            </a:extLst>
          </p:cNvPr>
          <p:cNvSpPr txBox="1"/>
          <p:nvPr/>
        </p:nvSpPr>
        <p:spPr>
          <a:xfrm>
            <a:off x="8571816" y="1726972"/>
            <a:ext cx="3386181" cy="738664"/>
          </a:xfrm>
          <a:prstGeom prst="rect">
            <a:avLst/>
          </a:prstGeom>
          <a:noFill/>
        </p:spPr>
        <p:txBody>
          <a:bodyPr wrap="square">
            <a:spAutoFit/>
          </a:bodyPr>
          <a:lstStyle/>
          <a:p>
            <a:r>
              <a:rPr lang="en-US" altLang="ja-JP" sz="1400" dirty="0">
                <a:latin typeface="+mj-lt"/>
              </a:rPr>
              <a:t>Tac1</a:t>
            </a:r>
            <a:r>
              <a:rPr lang="en-US" altLang="ja-JP" sz="1400" dirty="0"/>
              <a:t>: neurokinin A, substance P</a:t>
            </a:r>
            <a:r>
              <a:rPr lang="ja-JP" altLang="en-US" sz="1400" dirty="0"/>
              <a:t>の前駆体</a:t>
            </a:r>
            <a:endParaRPr lang="en-US" altLang="ja-JP" sz="1400" dirty="0"/>
          </a:p>
          <a:p>
            <a:r>
              <a:rPr lang="en-US" altLang="ja-JP" sz="1400" dirty="0">
                <a:latin typeface="+mj-lt"/>
              </a:rPr>
              <a:t>Sct1</a:t>
            </a:r>
            <a:r>
              <a:rPr lang="en-US" altLang="ja-JP" sz="1400" dirty="0"/>
              <a:t>: secretin (S</a:t>
            </a:r>
            <a:r>
              <a:rPr lang="ja-JP" altLang="en-US" sz="1400" dirty="0"/>
              <a:t>細胞から分泌）</a:t>
            </a:r>
            <a:endParaRPr lang="en-US" altLang="ja-JP" sz="1400" dirty="0"/>
          </a:p>
          <a:p>
            <a:r>
              <a:rPr lang="en-US" altLang="ja-JP" sz="1400" dirty="0">
                <a:latin typeface="+mj-lt"/>
              </a:rPr>
              <a:t>Tph1</a:t>
            </a:r>
            <a:r>
              <a:rPr lang="en-US" altLang="ja-JP" sz="1400" dirty="0"/>
              <a:t>: 5-HT</a:t>
            </a:r>
            <a:r>
              <a:rPr lang="ja-JP" altLang="en-US" sz="1400" dirty="0"/>
              <a:t>合成律速段階酵素</a:t>
            </a:r>
          </a:p>
        </p:txBody>
      </p:sp>
      <p:sp>
        <p:nvSpPr>
          <p:cNvPr id="20" name="テキスト ボックス 19">
            <a:extLst>
              <a:ext uri="{FF2B5EF4-FFF2-40B4-BE49-F238E27FC236}">
                <a16:creationId xmlns:a16="http://schemas.microsoft.com/office/drawing/2014/main" id="{40B9A248-44C2-AF6C-BF5A-5D9B4FDDFD3A}"/>
              </a:ext>
            </a:extLst>
          </p:cNvPr>
          <p:cNvSpPr txBox="1"/>
          <p:nvPr/>
        </p:nvSpPr>
        <p:spPr>
          <a:xfrm>
            <a:off x="6472914" y="5871628"/>
            <a:ext cx="5232054" cy="923330"/>
          </a:xfrm>
          <a:prstGeom prst="rect">
            <a:avLst/>
          </a:prstGeom>
          <a:noFill/>
        </p:spPr>
        <p:txBody>
          <a:bodyPr wrap="square">
            <a:spAutoFit/>
          </a:bodyPr>
          <a:lstStyle/>
          <a:p>
            <a:r>
              <a:rPr lang="ja-JP" altLang="en-US" dirty="0"/>
              <a:t>同じ</a:t>
            </a:r>
            <a:r>
              <a:rPr lang="en-US" altLang="ja-JP" dirty="0"/>
              <a:t>EC cell</a:t>
            </a:r>
            <a:r>
              <a:rPr lang="ja-JP" altLang="en-US" dirty="0"/>
              <a:t>でも、</a:t>
            </a:r>
            <a:r>
              <a:rPr lang="en-US" altLang="ja-JP" dirty="0"/>
              <a:t>crypt</a:t>
            </a:r>
            <a:r>
              <a:rPr lang="ja-JP" altLang="en-US" dirty="0"/>
              <a:t>から</a:t>
            </a:r>
            <a:r>
              <a:rPr lang="en-US" altLang="ja-JP" dirty="0"/>
              <a:t>villus</a:t>
            </a:r>
            <a:r>
              <a:rPr lang="ja-JP" altLang="en-US" dirty="0"/>
              <a:t>方向への</a:t>
            </a:r>
            <a:r>
              <a:rPr lang="en-US" altLang="ja-JP" dirty="0"/>
              <a:t>maturation</a:t>
            </a:r>
            <a:r>
              <a:rPr lang="ja-JP" altLang="en-US" dirty="0"/>
              <a:t>に従って分泌ホルモンが変化する？？</a:t>
            </a:r>
            <a:endParaRPr lang="en-US" altLang="ja-JP" dirty="0"/>
          </a:p>
          <a:p>
            <a:r>
              <a:rPr lang="en-US" altLang="ja-JP" dirty="0">
                <a:solidFill>
                  <a:schemeClr val="accent2"/>
                </a:solidFill>
                <a:latin typeface="+mj-lt"/>
              </a:rPr>
              <a:t>“hormone plasticity”</a:t>
            </a:r>
            <a:r>
              <a:rPr lang="ja-JP" altLang="en-US" dirty="0">
                <a:solidFill>
                  <a:schemeClr val="accent2"/>
                </a:solidFill>
                <a:latin typeface="+mj-lt"/>
              </a:rPr>
              <a:t>（ホルモン可塑性の提唱）</a:t>
            </a:r>
            <a:endParaRPr lang="ja-JP" altLang="en-US" dirty="0">
              <a:solidFill>
                <a:schemeClr val="accent2"/>
              </a:solidFill>
            </a:endParaRPr>
          </a:p>
        </p:txBody>
      </p:sp>
      <p:grpSp>
        <p:nvGrpSpPr>
          <p:cNvPr id="23" name="グループ化 22">
            <a:extLst>
              <a:ext uri="{FF2B5EF4-FFF2-40B4-BE49-F238E27FC236}">
                <a16:creationId xmlns:a16="http://schemas.microsoft.com/office/drawing/2014/main" id="{B39CF804-8DD7-BFA8-D88B-04ED02DE9C2B}"/>
              </a:ext>
            </a:extLst>
          </p:cNvPr>
          <p:cNvGrpSpPr>
            <a:grpSpLocks noChangeAspect="1"/>
          </p:cNvGrpSpPr>
          <p:nvPr/>
        </p:nvGrpSpPr>
        <p:grpSpPr>
          <a:xfrm>
            <a:off x="6826692" y="2549844"/>
            <a:ext cx="4970409" cy="3321784"/>
            <a:chOff x="6621516" y="2478756"/>
            <a:chExt cx="4970409" cy="3321784"/>
          </a:xfrm>
        </p:grpSpPr>
        <p:pic>
          <p:nvPicPr>
            <p:cNvPr id="21" name="Picture 4">
              <a:extLst>
                <a:ext uri="{FF2B5EF4-FFF2-40B4-BE49-F238E27FC236}">
                  <a16:creationId xmlns:a16="http://schemas.microsoft.com/office/drawing/2014/main" id="{BAF163E9-D84F-616B-2BFD-927F82381F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86" t="1453" r="33638" b="78379"/>
            <a:stretch/>
          </p:blipFill>
          <p:spPr bwMode="auto">
            <a:xfrm>
              <a:off x="6821217" y="2478756"/>
              <a:ext cx="4770708" cy="33217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a:extLst>
                <a:ext uri="{FF2B5EF4-FFF2-40B4-BE49-F238E27FC236}">
                  <a16:creationId xmlns:a16="http://schemas.microsoft.com/office/drawing/2014/main" id="{2A1A452C-AC74-2590-A348-4B422311816B}"/>
                </a:ext>
              </a:extLst>
            </p:cNvPr>
            <p:cNvSpPr/>
            <p:nvPr/>
          </p:nvSpPr>
          <p:spPr>
            <a:xfrm>
              <a:off x="6621516" y="4804538"/>
              <a:ext cx="399402" cy="6183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grpSp>
      <p:grpSp>
        <p:nvGrpSpPr>
          <p:cNvPr id="25" name="グループ化 24">
            <a:extLst>
              <a:ext uri="{FF2B5EF4-FFF2-40B4-BE49-F238E27FC236}">
                <a16:creationId xmlns:a16="http://schemas.microsoft.com/office/drawing/2014/main" id="{640D334F-C9DE-5116-B06B-D3DC9E6380F8}"/>
              </a:ext>
            </a:extLst>
          </p:cNvPr>
          <p:cNvGrpSpPr>
            <a:grpSpLocks noChangeAspect="1"/>
          </p:cNvGrpSpPr>
          <p:nvPr/>
        </p:nvGrpSpPr>
        <p:grpSpPr>
          <a:xfrm>
            <a:off x="428478" y="4929247"/>
            <a:ext cx="3636151" cy="1891129"/>
            <a:chOff x="234003" y="4929247"/>
            <a:chExt cx="3636151" cy="1891129"/>
          </a:xfrm>
        </p:grpSpPr>
        <p:pic>
          <p:nvPicPr>
            <p:cNvPr id="2050" name="Picture 2">
              <a:extLst>
                <a:ext uri="{FF2B5EF4-FFF2-40B4-BE49-F238E27FC236}">
                  <a16:creationId xmlns:a16="http://schemas.microsoft.com/office/drawing/2014/main" id="{6467CE37-5D38-49F2-E704-0013907ABF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361" r="58413" b="61183"/>
            <a:stretch/>
          </p:blipFill>
          <p:spPr bwMode="auto">
            <a:xfrm>
              <a:off x="398565" y="4929247"/>
              <a:ext cx="3471589" cy="1891129"/>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a:extLst>
                <a:ext uri="{FF2B5EF4-FFF2-40B4-BE49-F238E27FC236}">
                  <a16:creationId xmlns:a16="http://schemas.microsoft.com/office/drawing/2014/main" id="{D21D373B-BC8D-6AB0-611F-6791770AAD26}"/>
                </a:ext>
              </a:extLst>
            </p:cNvPr>
            <p:cNvSpPr/>
            <p:nvPr/>
          </p:nvSpPr>
          <p:spPr>
            <a:xfrm>
              <a:off x="234003" y="4947304"/>
              <a:ext cx="399402" cy="23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grpSp>
      <p:pic>
        <p:nvPicPr>
          <p:cNvPr id="2052" name="Picture 4">
            <a:extLst>
              <a:ext uri="{FF2B5EF4-FFF2-40B4-BE49-F238E27FC236}">
                <a16:creationId xmlns:a16="http://schemas.microsoft.com/office/drawing/2014/main" id="{1441CD1E-26C7-C25C-55C4-E0FB5ADC2CD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92" t="28222" b="66534"/>
          <a:stretch/>
        </p:blipFill>
        <p:spPr bwMode="auto">
          <a:xfrm>
            <a:off x="4418125" y="5441633"/>
            <a:ext cx="813000" cy="9453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6C928E-0ECB-29AF-6722-90E2EF521B7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07" t="61818" r="42502" b="20637"/>
          <a:stretch/>
        </p:blipFill>
        <p:spPr bwMode="auto">
          <a:xfrm>
            <a:off x="550273" y="2327935"/>
            <a:ext cx="5966754" cy="260131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F0E99F64-5718-7C12-B28F-B3F63319A675}"/>
              </a:ext>
            </a:extLst>
          </p:cNvPr>
          <p:cNvSpPr txBox="1"/>
          <p:nvPr/>
        </p:nvSpPr>
        <p:spPr>
          <a:xfrm>
            <a:off x="9173211" y="65166"/>
            <a:ext cx="3018789" cy="338554"/>
          </a:xfrm>
          <a:prstGeom prst="rect">
            <a:avLst/>
          </a:prstGeom>
          <a:noFill/>
        </p:spPr>
        <p:txBody>
          <a:bodyPr wrap="square">
            <a:spAutoFit/>
          </a:bodyPr>
          <a:lstStyle/>
          <a:p>
            <a:r>
              <a:rPr lang="en-US" altLang="ja-JP" sz="1600" dirty="0"/>
              <a:t>H </a:t>
            </a:r>
            <a:r>
              <a:rPr lang="en-US" altLang="ja-JP" sz="1600" dirty="0" err="1"/>
              <a:t>Gehart</a:t>
            </a:r>
            <a:r>
              <a:rPr lang="en-US" altLang="ja-JP" sz="1600" dirty="0"/>
              <a:t> et al., </a:t>
            </a:r>
            <a:r>
              <a:rPr lang="en-US" altLang="ja-JP" sz="1600" i="1" dirty="0">
                <a:effectLst/>
              </a:rPr>
              <a:t>Cell,</a:t>
            </a:r>
            <a:r>
              <a:rPr lang="en-US" altLang="ja-JP" sz="1600" dirty="0"/>
              <a:t> </a:t>
            </a:r>
            <a:r>
              <a:rPr lang="en-US" altLang="ja-JP" sz="1600" b="1" dirty="0">
                <a:effectLst/>
                <a:latin typeface="+mj-lt"/>
              </a:rPr>
              <a:t>176</a:t>
            </a:r>
            <a:r>
              <a:rPr lang="ja-JP" altLang="en-US" sz="1600" b="1" dirty="0">
                <a:latin typeface="+mj-lt"/>
              </a:rPr>
              <a:t> </a:t>
            </a:r>
            <a:r>
              <a:rPr lang="en-US" altLang="ja-JP" sz="1600" dirty="0"/>
              <a:t>(2019)</a:t>
            </a:r>
            <a:endParaRPr lang="ja-JP" altLang="en-US" sz="1600" dirty="0"/>
          </a:p>
        </p:txBody>
      </p:sp>
    </p:spTree>
    <p:extLst>
      <p:ext uri="{BB962C8B-B14F-4D97-AF65-F5344CB8AC3E}">
        <p14:creationId xmlns:p14="http://schemas.microsoft.com/office/powerpoint/2010/main" val="2531965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26C02D16-4186-5AB5-4631-A1C67258A21D}"/>
              </a:ext>
            </a:extLst>
          </p:cNvPr>
          <p:cNvGrpSpPr>
            <a:grpSpLocks noChangeAspect="1"/>
          </p:cNvGrpSpPr>
          <p:nvPr/>
        </p:nvGrpSpPr>
        <p:grpSpPr>
          <a:xfrm>
            <a:off x="2015963" y="234443"/>
            <a:ext cx="6661530" cy="1933992"/>
            <a:chOff x="2373015" y="739538"/>
            <a:chExt cx="5518225" cy="1602065"/>
          </a:xfrm>
        </p:grpSpPr>
        <p:pic>
          <p:nvPicPr>
            <p:cNvPr id="3" name="図 2">
              <a:extLst>
                <a:ext uri="{FF2B5EF4-FFF2-40B4-BE49-F238E27FC236}">
                  <a16:creationId xmlns:a16="http://schemas.microsoft.com/office/drawing/2014/main" id="{1F8A50B0-2C41-4878-8755-E48E35D69E00}"/>
                </a:ext>
              </a:extLst>
            </p:cNvPr>
            <p:cNvPicPr>
              <a:picLocks noChangeAspect="1"/>
            </p:cNvPicPr>
            <p:nvPr/>
          </p:nvPicPr>
          <p:blipFill>
            <a:blip r:embed="rId2"/>
            <a:stretch>
              <a:fillRect/>
            </a:stretch>
          </p:blipFill>
          <p:spPr>
            <a:xfrm>
              <a:off x="2373015" y="739538"/>
              <a:ext cx="5518225" cy="1602065"/>
            </a:xfrm>
            <a:prstGeom prst="rect">
              <a:avLst/>
            </a:prstGeom>
          </p:spPr>
        </p:pic>
        <p:sp>
          <p:nvSpPr>
            <p:cNvPr id="4" name="正方形/長方形 3">
              <a:extLst>
                <a:ext uri="{FF2B5EF4-FFF2-40B4-BE49-F238E27FC236}">
                  <a16:creationId xmlns:a16="http://schemas.microsoft.com/office/drawing/2014/main" id="{471C3115-068F-A147-B2C2-329817AB7E2A}"/>
                </a:ext>
              </a:extLst>
            </p:cNvPr>
            <p:cNvSpPr/>
            <p:nvPr/>
          </p:nvSpPr>
          <p:spPr>
            <a:xfrm>
              <a:off x="4365625" y="2133600"/>
              <a:ext cx="777876" cy="177734"/>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 name="図 4">
            <a:extLst>
              <a:ext uri="{FF2B5EF4-FFF2-40B4-BE49-F238E27FC236}">
                <a16:creationId xmlns:a16="http://schemas.microsoft.com/office/drawing/2014/main" id="{89CD2EFD-EC1A-2B24-B32A-D75D92D2F4E0}"/>
              </a:ext>
            </a:extLst>
          </p:cNvPr>
          <p:cNvPicPr>
            <a:picLocks noChangeAspect="1"/>
          </p:cNvPicPr>
          <p:nvPr/>
        </p:nvPicPr>
        <p:blipFill>
          <a:blip r:embed="rId3"/>
          <a:stretch>
            <a:fillRect/>
          </a:stretch>
        </p:blipFill>
        <p:spPr>
          <a:xfrm>
            <a:off x="550273" y="357026"/>
            <a:ext cx="1105054" cy="572824"/>
          </a:xfrm>
          <a:prstGeom prst="rect">
            <a:avLst/>
          </a:prstGeom>
        </p:spPr>
      </p:pic>
      <p:sp>
        <p:nvSpPr>
          <p:cNvPr id="20" name="テキスト ボックス 19">
            <a:extLst>
              <a:ext uri="{FF2B5EF4-FFF2-40B4-BE49-F238E27FC236}">
                <a16:creationId xmlns:a16="http://schemas.microsoft.com/office/drawing/2014/main" id="{40B9A248-44C2-AF6C-BF5A-5D9B4FDDFD3A}"/>
              </a:ext>
            </a:extLst>
          </p:cNvPr>
          <p:cNvSpPr txBox="1"/>
          <p:nvPr/>
        </p:nvSpPr>
        <p:spPr>
          <a:xfrm>
            <a:off x="402831" y="5313852"/>
            <a:ext cx="11661378" cy="1477328"/>
          </a:xfrm>
          <a:prstGeom prst="rect">
            <a:avLst/>
          </a:prstGeom>
          <a:noFill/>
        </p:spPr>
        <p:txBody>
          <a:bodyPr wrap="square">
            <a:spAutoFit/>
          </a:bodyPr>
          <a:lstStyle/>
          <a:p>
            <a:pPr marL="285750" indent="-285750">
              <a:buFont typeface="Arial" panose="020B0604020202020204" pitchFamily="34" charset="0"/>
              <a:buChar char="•"/>
            </a:pPr>
            <a:r>
              <a:rPr lang="en-US" altLang="ja-JP" dirty="0"/>
              <a:t>EC cell</a:t>
            </a:r>
            <a:r>
              <a:rPr lang="ja-JP" altLang="en-US" dirty="0"/>
              <a:t>は</a:t>
            </a:r>
            <a:r>
              <a:rPr lang="en-US" altLang="ja-JP" dirty="0"/>
              <a:t>crypt-villus</a:t>
            </a:r>
            <a:r>
              <a:rPr lang="ja-JP" altLang="en-US" dirty="0"/>
              <a:t>にかけての</a:t>
            </a:r>
            <a:r>
              <a:rPr lang="en-US" altLang="ja-JP" b="0" i="0" dirty="0">
                <a:solidFill>
                  <a:srgbClr val="1F1F1F"/>
                </a:solidFill>
                <a:effectLst/>
              </a:rPr>
              <a:t>conveyor belt</a:t>
            </a:r>
            <a:r>
              <a:rPr lang="ja-JP" altLang="en-US" b="0" i="0" dirty="0">
                <a:solidFill>
                  <a:srgbClr val="1F1F1F"/>
                </a:solidFill>
                <a:effectLst/>
              </a:rPr>
              <a:t>上に乗っているわけではない？？（運動性が不均一）</a:t>
            </a:r>
            <a:r>
              <a:rPr lang="en-US" altLang="ja-JP" b="0" i="0" dirty="0">
                <a:solidFill>
                  <a:srgbClr val="1F1F1F"/>
                </a:solidFill>
                <a:effectLst/>
              </a:rPr>
              <a:t>enterocyte</a:t>
            </a:r>
            <a:r>
              <a:rPr lang="ja-JP" altLang="en-US" b="0" i="0" dirty="0">
                <a:solidFill>
                  <a:srgbClr val="1F1F1F"/>
                </a:solidFill>
                <a:effectLst/>
              </a:rPr>
              <a:t>だと移動速度が一定らしい。</a:t>
            </a:r>
            <a:endParaRPr lang="en-US" altLang="ja-JP" b="0" i="0" dirty="0">
              <a:solidFill>
                <a:srgbClr val="1F1F1F"/>
              </a:solidFill>
              <a:effectLst/>
            </a:endParaRPr>
          </a:p>
          <a:p>
            <a:pPr marL="285750" indent="-285750">
              <a:buFont typeface="Arial" panose="020B0604020202020204" pitchFamily="34" charset="0"/>
              <a:buChar char="•"/>
            </a:pPr>
            <a:endParaRPr lang="en-US" altLang="ja-JP" dirty="0">
              <a:solidFill>
                <a:srgbClr val="1F1F1F"/>
              </a:solidFill>
            </a:endParaRPr>
          </a:p>
          <a:p>
            <a:pPr marL="285750" indent="-285750">
              <a:buFont typeface="Arial" panose="020B0604020202020204" pitchFamily="34" charset="0"/>
              <a:buChar char="•"/>
            </a:pPr>
            <a:r>
              <a:rPr lang="en-US" altLang="ja-JP" dirty="0">
                <a:solidFill>
                  <a:srgbClr val="1F1F1F"/>
                </a:solidFill>
              </a:rPr>
              <a:t>Villus</a:t>
            </a:r>
            <a:r>
              <a:rPr lang="ja-JP" altLang="en-US" dirty="0">
                <a:solidFill>
                  <a:srgbClr val="1F1F1F"/>
                </a:solidFill>
              </a:rPr>
              <a:t>に到達するタイミングと</a:t>
            </a:r>
            <a:r>
              <a:rPr lang="en-US" altLang="ja-JP" dirty="0">
                <a:solidFill>
                  <a:srgbClr val="1F1F1F"/>
                </a:solidFill>
              </a:rPr>
              <a:t>hormone switch</a:t>
            </a:r>
            <a:r>
              <a:rPr lang="ja-JP" altLang="en-US" dirty="0">
                <a:solidFill>
                  <a:srgbClr val="1F1F1F"/>
                </a:solidFill>
              </a:rPr>
              <a:t>のタイミングがどうも相関する。（液性因子の環境の違いが関与する？）</a:t>
            </a:r>
            <a:endParaRPr lang="en-US" altLang="ja-JP" dirty="0">
              <a:solidFill>
                <a:srgbClr val="1F1F1F"/>
              </a:solidFill>
            </a:endParaRPr>
          </a:p>
          <a:p>
            <a:r>
              <a:rPr lang="ja-JP" altLang="en-US" dirty="0">
                <a:solidFill>
                  <a:srgbClr val="1F1F1F"/>
                </a:solidFill>
              </a:rPr>
              <a:t>　　←</a:t>
            </a:r>
            <a:r>
              <a:rPr lang="en-US" altLang="ja-JP" dirty="0">
                <a:solidFill>
                  <a:srgbClr val="1F1F1F"/>
                </a:solidFill>
              </a:rPr>
              <a:t>BMP signal</a:t>
            </a:r>
            <a:r>
              <a:rPr lang="ja-JP" altLang="en-US" dirty="0">
                <a:solidFill>
                  <a:srgbClr val="1F1F1F"/>
                </a:solidFill>
              </a:rPr>
              <a:t>が</a:t>
            </a:r>
            <a:r>
              <a:rPr lang="en-US" altLang="ja-JP" dirty="0">
                <a:solidFill>
                  <a:srgbClr val="1F1F1F"/>
                </a:solidFill>
              </a:rPr>
              <a:t>key</a:t>
            </a:r>
            <a:r>
              <a:rPr lang="ja-JP" altLang="en-US" dirty="0">
                <a:solidFill>
                  <a:srgbClr val="1F1F1F"/>
                </a:solidFill>
              </a:rPr>
              <a:t>らしい。（次スライド）</a:t>
            </a:r>
            <a:endParaRPr lang="en-US" altLang="ja-JP" dirty="0"/>
          </a:p>
        </p:txBody>
      </p:sp>
      <p:pic>
        <p:nvPicPr>
          <p:cNvPr id="1026" name="Picture 2">
            <a:extLst>
              <a:ext uri="{FF2B5EF4-FFF2-40B4-BE49-F238E27FC236}">
                <a16:creationId xmlns:a16="http://schemas.microsoft.com/office/drawing/2014/main" id="{107845BD-BC45-F0A6-F6BC-8F48D87778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103" t="26667" r="1" b="57222"/>
          <a:stretch/>
        </p:blipFill>
        <p:spPr bwMode="auto">
          <a:xfrm>
            <a:off x="323850" y="2838931"/>
            <a:ext cx="5741032" cy="254293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a:extLst>
              <a:ext uri="{FF2B5EF4-FFF2-40B4-BE49-F238E27FC236}">
                <a16:creationId xmlns:a16="http://schemas.microsoft.com/office/drawing/2014/main" id="{236BD5F0-4658-7FE8-2B53-9C6A9457CFE9}"/>
              </a:ext>
            </a:extLst>
          </p:cNvPr>
          <p:cNvGrpSpPr>
            <a:grpSpLocks noChangeAspect="1"/>
          </p:cNvGrpSpPr>
          <p:nvPr/>
        </p:nvGrpSpPr>
        <p:grpSpPr>
          <a:xfrm>
            <a:off x="6233520" y="2838931"/>
            <a:ext cx="5751707" cy="2456969"/>
            <a:chOff x="6233520" y="2838931"/>
            <a:chExt cx="5751707" cy="2456969"/>
          </a:xfrm>
        </p:grpSpPr>
        <p:pic>
          <p:nvPicPr>
            <p:cNvPr id="1028" name="Picture 4">
              <a:extLst>
                <a:ext uri="{FF2B5EF4-FFF2-40B4-BE49-F238E27FC236}">
                  <a16:creationId xmlns:a16="http://schemas.microsoft.com/office/drawing/2014/main" id="{44445127-8B0B-3A78-B89E-31B91D8A3E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746" b="77270"/>
            <a:stretch/>
          </p:blipFill>
          <p:spPr bwMode="auto">
            <a:xfrm>
              <a:off x="6233520" y="2838931"/>
              <a:ext cx="5751707" cy="2456969"/>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40608646-4D40-013A-0843-44B9E62BDA9A}"/>
                </a:ext>
              </a:extLst>
            </p:cNvPr>
            <p:cNvSpPr/>
            <p:nvPr/>
          </p:nvSpPr>
          <p:spPr>
            <a:xfrm>
              <a:off x="9140708" y="2838931"/>
              <a:ext cx="399402" cy="21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grpSp>
      <p:sp>
        <p:nvSpPr>
          <p:cNvPr id="7" name="テキスト ボックス 6">
            <a:extLst>
              <a:ext uri="{FF2B5EF4-FFF2-40B4-BE49-F238E27FC236}">
                <a16:creationId xmlns:a16="http://schemas.microsoft.com/office/drawing/2014/main" id="{68994F34-63AE-0CAD-E0FC-934632B69203}"/>
              </a:ext>
            </a:extLst>
          </p:cNvPr>
          <p:cNvSpPr txBox="1"/>
          <p:nvPr/>
        </p:nvSpPr>
        <p:spPr>
          <a:xfrm>
            <a:off x="9173211" y="65166"/>
            <a:ext cx="3018789" cy="338554"/>
          </a:xfrm>
          <a:prstGeom prst="rect">
            <a:avLst/>
          </a:prstGeom>
          <a:noFill/>
        </p:spPr>
        <p:txBody>
          <a:bodyPr wrap="square">
            <a:spAutoFit/>
          </a:bodyPr>
          <a:lstStyle/>
          <a:p>
            <a:r>
              <a:rPr lang="en-US" altLang="ja-JP" sz="1600" dirty="0"/>
              <a:t>H </a:t>
            </a:r>
            <a:r>
              <a:rPr lang="en-US" altLang="ja-JP" sz="1600" dirty="0" err="1"/>
              <a:t>Gehart</a:t>
            </a:r>
            <a:r>
              <a:rPr lang="en-US" altLang="ja-JP" sz="1600" dirty="0"/>
              <a:t> et al., </a:t>
            </a:r>
            <a:r>
              <a:rPr lang="en-US" altLang="ja-JP" sz="1600" i="1" dirty="0">
                <a:effectLst/>
              </a:rPr>
              <a:t>Cell,</a:t>
            </a:r>
            <a:r>
              <a:rPr lang="en-US" altLang="ja-JP" sz="1600" dirty="0"/>
              <a:t> </a:t>
            </a:r>
            <a:r>
              <a:rPr lang="en-US" altLang="ja-JP" sz="1600" b="1" dirty="0">
                <a:effectLst/>
                <a:latin typeface="+mj-lt"/>
              </a:rPr>
              <a:t>176</a:t>
            </a:r>
            <a:r>
              <a:rPr lang="ja-JP" altLang="en-US" sz="1600" b="1" dirty="0">
                <a:latin typeface="+mj-lt"/>
              </a:rPr>
              <a:t> </a:t>
            </a:r>
            <a:r>
              <a:rPr lang="en-US" altLang="ja-JP" sz="1600" dirty="0"/>
              <a:t>(2019)</a:t>
            </a:r>
            <a:endParaRPr lang="ja-JP" altLang="en-US" sz="1600" dirty="0"/>
          </a:p>
        </p:txBody>
      </p:sp>
    </p:spTree>
    <p:extLst>
      <p:ext uri="{BB962C8B-B14F-4D97-AF65-F5344CB8AC3E}">
        <p14:creationId xmlns:p14="http://schemas.microsoft.com/office/powerpoint/2010/main" val="7590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 5">
            <a:extLst>
              <a:ext uri="{FF2B5EF4-FFF2-40B4-BE49-F238E27FC236}">
                <a16:creationId xmlns:a16="http://schemas.microsoft.com/office/drawing/2014/main" id="{DE3D6B89-BC50-5047-B2F7-AB0AB44B1C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95" t="61841"/>
          <a:stretch/>
        </p:blipFill>
        <p:spPr bwMode="auto">
          <a:xfrm>
            <a:off x="6514011" y="2214182"/>
            <a:ext cx="5442419" cy="452660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8F153A25-7774-E1C1-3526-078F179B96B9}"/>
              </a:ext>
            </a:extLst>
          </p:cNvPr>
          <p:cNvPicPr>
            <a:picLocks noChangeAspect="1"/>
          </p:cNvPicPr>
          <p:nvPr/>
        </p:nvPicPr>
        <p:blipFill>
          <a:blip r:embed="rId3"/>
          <a:stretch>
            <a:fillRect/>
          </a:stretch>
        </p:blipFill>
        <p:spPr>
          <a:xfrm>
            <a:off x="318755" y="188264"/>
            <a:ext cx="6778732" cy="2411431"/>
          </a:xfrm>
          <a:prstGeom prst="rect">
            <a:avLst/>
          </a:prstGeom>
        </p:spPr>
      </p:pic>
      <p:sp>
        <p:nvSpPr>
          <p:cNvPr id="6" name="テキスト ボックス 5">
            <a:extLst>
              <a:ext uri="{FF2B5EF4-FFF2-40B4-BE49-F238E27FC236}">
                <a16:creationId xmlns:a16="http://schemas.microsoft.com/office/drawing/2014/main" id="{689CB0FE-C292-DEAB-27B6-0FCA16A0B3BC}"/>
              </a:ext>
            </a:extLst>
          </p:cNvPr>
          <p:cNvSpPr txBox="1"/>
          <p:nvPr/>
        </p:nvSpPr>
        <p:spPr>
          <a:xfrm>
            <a:off x="8559503" y="219706"/>
            <a:ext cx="3313742" cy="307777"/>
          </a:xfrm>
          <a:prstGeom prst="rect">
            <a:avLst/>
          </a:prstGeom>
          <a:noFill/>
        </p:spPr>
        <p:txBody>
          <a:bodyPr wrap="square">
            <a:spAutoFit/>
          </a:bodyPr>
          <a:lstStyle/>
          <a:p>
            <a:r>
              <a:rPr lang="en-US" altLang="ja-JP" sz="1400" dirty="0"/>
              <a:t>J </a:t>
            </a:r>
            <a:r>
              <a:rPr lang="en-US" altLang="ja-JP" sz="1400" dirty="0" err="1"/>
              <a:t>Beumer</a:t>
            </a:r>
            <a:r>
              <a:rPr lang="en-US" altLang="ja-JP" sz="1400" dirty="0"/>
              <a:t> et al., </a:t>
            </a:r>
            <a:r>
              <a:rPr lang="en-US" altLang="ja-JP" sz="1400" i="1" dirty="0">
                <a:effectLst/>
              </a:rPr>
              <a:t>Nat Cell Biol,</a:t>
            </a:r>
            <a:r>
              <a:rPr lang="en-US" altLang="ja-JP" sz="1400" dirty="0"/>
              <a:t> </a:t>
            </a:r>
            <a:r>
              <a:rPr lang="en-US" altLang="ja-JP" sz="1400" b="1" dirty="0">
                <a:effectLst/>
                <a:latin typeface="+mj-lt"/>
              </a:rPr>
              <a:t>20</a:t>
            </a:r>
            <a:r>
              <a:rPr lang="ja-JP" altLang="en-US" sz="1400" b="1" dirty="0">
                <a:latin typeface="+mj-lt"/>
              </a:rPr>
              <a:t> </a:t>
            </a:r>
            <a:r>
              <a:rPr lang="en-US" altLang="ja-JP" sz="1400" dirty="0"/>
              <a:t>(2018)</a:t>
            </a:r>
            <a:endParaRPr lang="ja-JP" altLang="en-US" sz="1400" dirty="0"/>
          </a:p>
        </p:txBody>
      </p:sp>
      <p:sp>
        <p:nvSpPr>
          <p:cNvPr id="2" name="正方形/長方形 1">
            <a:extLst>
              <a:ext uri="{FF2B5EF4-FFF2-40B4-BE49-F238E27FC236}">
                <a16:creationId xmlns:a16="http://schemas.microsoft.com/office/drawing/2014/main" id="{08E8EB1E-CFC7-C7FB-39B3-CC57E97F98F8}"/>
              </a:ext>
            </a:extLst>
          </p:cNvPr>
          <p:cNvSpPr/>
          <p:nvPr/>
        </p:nvSpPr>
        <p:spPr>
          <a:xfrm>
            <a:off x="4469041" y="2356562"/>
            <a:ext cx="939042" cy="214558"/>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40152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445470A-7916-C98A-1A97-D8E00705A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786" y="2305050"/>
            <a:ext cx="4752975" cy="4392053"/>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A10A8B0C-E817-60B3-8782-6585B9DA0266}"/>
              </a:ext>
            </a:extLst>
          </p:cNvPr>
          <p:cNvPicPr>
            <a:picLocks noChangeAspect="1"/>
          </p:cNvPicPr>
          <p:nvPr/>
        </p:nvPicPr>
        <p:blipFill>
          <a:blip r:embed="rId3"/>
          <a:stretch>
            <a:fillRect/>
          </a:stretch>
        </p:blipFill>
        <p:spPr>
          <a:xfrm>
            <a:off x="0" y="0"/>
            <a:ext cx="7788548" cy="2305050"/>
          </a:xfrm>
          <a:prstGeom prst="rect">
            <a:avLst/>
          </a:prstGeom>
        </p:spPr>
      </p:pic>
      <p:sp>
        <p:nvSpPr>
          <p:cNvPr id="5" name="テキスト ボックス 4">
            <a:extLst>
              <a:ext uri="{FF2B5EF4-FFF2-40B4-BE49-F238E27FC236}">
                <a16:creationId xmlns:a16="http://schemas.microsoft.com/office/drawing/2014/main" id="{CA9A2E7C-31E2-5443-5E0F-1CFCFB6A56AD}"/>
              </a:ext>
            </a:extLst>
          </p:cNvPr>
          <p:cNvSpPr txBox="1"/>
          <p:nvPr/>
        </p:nvSpPr>
        <p:spPr>
          <a:xfrm>
            <a:off x="7783428" y="380733"/>
            <a:ext cx="4023385" cy="307777"/>
          </a:xfrm>
          <a:prstGeom prst="rect">
            <a:avLst/>
          </a:prstGeom>
          <a:noFill/>
        </p:spPr>
        <p:txBody>
          <a:bodyPr wrap="square">
            <a:spAutoFit/>
          </a:bodyPr>
          <a:lstStyle/>
          <a:p>
            <a:r>
              <a:rPr lang="en-US" altLang="ja-JP" sz="1400" dirty="0"/>
              <a:t>Anna B </a:t>
            </a:r>
            <a:r>
              <a:rPr lang="en-US" altLang="ja-JP" sz="1400" dirty="0" err="1"/>
              <a:t>Osipovich</a:t>
            </a:r>
            <a:r>
              <a:rPr lang="en-US" altLang="ja-JP" sz="1400" dirty="0"/>
              <a:t> et al., </a:t>
            </a:r>
            <a:r>
              <a:rPr lang="en-US" altLang="ja-JP" sz="1400" i="1" dirty="0">
                <a:effectLst/>
              </a:rPr>
              <a:t>Development,</a:t>
            </a:r>
            <a:r>
              <a:rPr lang="en-US" altLang="ja-JP" sz="1400" dirty="0"/>
              <a:t> </a:t>
            </a:r>
            <a:r>
              <a:rPr lang="en-US" altLang="ja-JP" sz="1400" b="1" dirty="0">
                <a:effectLst/>
                <a:latin typeface="+mj-lt"/>
              </a:rPr>
              <a:t>148</a:t>
            </a:r>
            <a:r>
              <a:rPr lang="ja-JP" altLang="en-US" sz="1400" b="1" dirty="0">
                <a:latin typeface="+mj-lt"/>
              </a:rPr>
              <a:t> </a:t>
            </a:r>
            <a:r>
              <a:rPr lang="en-US" altLang="ja-JP" sz="1400" dirty="0"/>
              <a:t>(2021)</a:t>
            </a:r>
            <a:endParaRPr lang="ja-JP" altLang="en-US" sz="1400" dirty="0"/>
          </a:p>
        </p:txBody>
      </p:sp>
    </p:spTree>
    <p:extLst>
      <p:ext uri="{BB962C8B-B14F-4D97-AF65-F5344CB8AC3E}">
        <p14:creationId xmlns:p14="http://schemas.microsoft.com/office/powerpoint/2010/main" val="3482823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C54AE30-1196-371C-0F8A-16416DC1D34E}"/>
              </a:ext>
            </a:extLst>
          </p:cNvPr>
          <p:cNvPicPr>
            <a:picLocks noChangeAspect="1"/>
          </p:cNvPicPr>
          <p:nvPr/>
        </p:nvPicPr>
        <p:blipFill>
          <a:blip r:embed="rId2"/>
          <a:stretch>
            <a:fillRect/>
          </a:stretch>
        </p:blipFill>
        <p:spPr>
          <a:xfrm>
            <a:off x="104085" y="0"/>
            <a:ext cx="7262634" cy="2266950"/>
          </a:xfrm>
          <a:prstGeom prst="rect">
            <a:avLst/>
          </a:prstGeom>
        </p:spPr>
      </p:pic>
      <p:sp>
        <p:nvSpPr>
          <p:cNvPr id="4" name="テキスト ボックス 3">
            <a:extLst>
              <a:ext uri="{FF2B5EF4-FFF2-40B4-BE49-F238E27FC236}">
                <a16:creationId xmlns:a16="http://schemas.microsoft.com/office/drawing/2014/main" id="{39998A44-AEC6-6205-A4EA-E853AC4AB325}"/>
              </a:ext>
            </a:extLst>
          </p:cNvPr>
          <p:cNvSpPr txBox="1"/>
          <p:nvPr/>
        </p:nvSpPr>
        <p:spPr>
          <a:xfrm>
            <a:off x="7877175" y="142660"/>
            <a:ext cx="4210740" cy="338554"/>
          </a:xfrm>
          <a:prstGeom prst="rect">
            <a:avLst/>
          </a:prstGeom>
          <a:noFill/>
        </p:spPr>
        <p:txBody>
          <a:bodyPr wrap="square">
            <a:spAutoFit/>
          </a:bodyPr>
          <a:lstStyle/>
          <a:p>
            <a:r>
              <a:rPr lang="en-US" altLang="ja-JP" sz="1600" dirty="0"/>
              <a:t>V </a:t>
            </a:r>
            <a:r>
              <a:rPr lang="en-US" altLang="ja-JP" sz="1600" dirty="0" err="1"/>
              <a:t>Rengganaten</a:t>
            </a:r>
            <a:r>
              <a:rPr lang="en-US" altLang="ja-JP" sz="1600" dirty="0"/>
              <a:t> et al., </a:t>
            </a:r>
            <a:r>
              <a:rPr lang="en-US" altLang="ja-JP" sz="1600" i="1" dirty="0">
                <a:effectLst/>
              </a:rPr>
              <a:t>BMC cancer,</a:t>
            </a:r>
            <a:r>
              <a:rPr lang="en-US" altLang="ja-JP" sz="1600" dirty="0"/>
              <a:t> </a:t>
            </a:r>
            <a:r>
              <a:rPr lang="en-US" altLang="ja-JP" sz="1600" b="1" dirty="0">
                <a:effectLst/>
                <a:latin typeface="+mj-lt"/>
              </a:rPr>
              <a:t>20</a:t>
            </a:r>
            <a:r>
              <a:rPr lang="ja-JP" altLang="en-US" sz="1600" b="1" dirty="0">
                <a:latin typeface="+mj-lt"/>
              </a:rPr>
              <a:t> </a:t>
            </a:r>
            <a:r>
              <a:rPr lang="en-US" altLang="ja-JP" sz="1600" dirty="0"/>
              <a:t>(2023)</a:t>
            </a:r>
            <a:endParaRPr lang="ja-JP" altLang="en-US" sz="1600" dirty="0"/>
          </a:p>
        </p:txBody>
      </p:sp>
      <p:pic>
        <p:nvPicPr>
          <p:cNvPr id="6" name="図 5">
            <a:extLst>
              <a:ext uri="{FF2B5EF4-FFF2-40B4-BE49-F238E27FC236}">
                <a16:creationId xmlns:a16="http://schemas.microsoft.com/office/drawing/2014/main" id="{850C4725-5412-63EA-4C74-DF13EFA01ECC}"/>
              </a:ext>
            </a:extLst>
          </p:cNvPr>
          <p:cNvPicPr>
            <a:picLocks noChangeAspect="1"/>
          </p:cNvPicPr>
          <p:nvPr/>
        </p:nvPicPr>
        <p:blipFill>
          <a:blip r:embed="rId3"/>
          <a:stretch>
            <a:fillRect/>
          </a:stretch>
        </p:blipFill>
        <p:spPr>
          <a:xfrm>
            <a:off x="897645" y="2412785"/>
            <a:ext cx="10396709" cy="4302555"/>
          </a:xfrm>
          <a:prstGeom prst="rect">
            <a:avLst/>
          </a:prstGeom>
        </p:spPr>
      </p:pic>
    </p:spTree>
    <p:extLst>
      <p:ext uri="{BB962C8B-B14F-4D97-AF65-F5344CB8AC3E}">
        <p14:creationId xmlns:p14="http://schemas.microsoft.com/office/powerpoint/2010/main" val="36173191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E02371F-A24F-EAA4-9A53-46922D875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234" y="3429000"/>
            <a:ext cx="4239815" cy="327773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B33362EF-6ED0-B234-3C60-B30AEFA8F51A}"/>
              </a:ext>
            </a:extLst>
          </p:cNvPr>
          <p:cNvPicPr>
            <a:picLocks noChangeAspect="1"/>
          </p:cNvPicPr>
          <p:nvPr/>
        </p:nvPicPr>
        <p:blipFill>
          <a:blip r:embed="rId3"/>
          <a:stretch>
            <a:fillRect/>
          </a:stretch>
        </p:blipFill>
        <p:spPr>
          <a:xfrm>
            <a:off x="0" y="0"/>
            <a:ext cx="8639175" cy="3294941"/>
          </a:xfrm>
          <a:prstGeom prst="rect">
            <a:avLst/>
          </a:prstGeom>
        </p:spPr>
      </p:pic>
      <p:sp>
        <p:nvSpPr>
          <p:cNvPr id="4" name="テキスト ボックス 3">
            <a:extLst>
              <a:ext uri="{FF2B5EF4-FFF2-40B4-BE49-F238E27FC236}">
                <a16:creationId xmlns:a16="http://schemas.microsoft.com/office/drawing/2014/main" id="{39998A44-AEC6-6205-A4EA-E853AC4AB325}"/>
              </a:ext>
            </a:extLst>
          </p:cNvPr>
          <p:cNvSpPr txBox="1"/>
          <p:nvPr/>
        </p:nvSpPr>
        <p:spPr>
          <a:xfrm>
            <a:off x="7766049" y="2371510"/>
            <a:ext cx="4210740" cy="338554"/>
          </a:xfrm>
          <a:prstGeom prst="rect">
            <a:avLst/>
          </a:prstGeom>
          <a:noFill/>
        </p:spPr>
        <p:txBody>
          <a:bodyPr wrap="square">
            <a:spAutoFit/>
          </a:bodyPr>
          <a:lstStyle/>
          <a:p>
            <a:r>
              <a:rPr lang="en-US" altLang="ja-JP" sz="1600" dirty="0"/>
              <a:t>Yuan-Bin Lu et al., </a:t>
            </a:r>
            <a:r>
              <a:rPr lang="en-US" altLang="ja-JP" sz="1600" i="1" dirty="0">
                <a:effectLst/>
              </a:rPr>
              <a:t>Atherosclerosis,</a:t>
            </a:r>
            <a:r>
              <a:rPr lang="en-US" altLang="ja-JP" sz="1600" dirty="0"/>
              <a:t> </a:t>
            </a:r>
            <a:r>
              <a:rPr lang="en-US" altLang="ja-JP" sz="1600" b="1" dirty="0">
                <a:effectLst/>
                <a:latin typeface="+mj-lt"/>
              </a:rPr>
              <a:t>312</a:t>
            </a:r>
            <a:r>
              <a:rPr lang="ja-JP" altLang="en-US" sz="1600" b="1" dirty="0">
                <a:latin typeface="+mj-lt"/>
              </a:rPr>
              <a:t> </a:t>
            </a:r>
            <a:r>
              <a:rPr lang="en-US" altLang="ja-JP" sz="1600" dirty="0"/>
              <a:t>(2020)</a:t>
            </a:r>
            <a:endParaRPr lang="ja-JP" altLang="en-US" sz="1600" dirty="0"/>
          </a:p>
        </p:txBody>
      </p:sp>
    </p:spTree>
    <p:extLst>
      <p:ext uri="{BB962C8B-B14F-4D97-AF65-F5344CB8AC3E}">
        <p14:creationId xmlns:p14="http://schemas.microsoft.com/office/powerpoint/2010/main" val="5444752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9998A44-AEC6-6205-A4EA-E853AC4AB325}"/>
              </a:ext>
            </a:extLst>
          </p:cNvPr>
          <p:cNvSpPr txBox="1"/>
          <p:nvPr/>
        </p:nvSpPr>
        <p:spPr>
          <a:xfrm>
            <a:off x="8432799" y="771310"/>
            <a:ext cx="3340101" cy="338554"/>
          </a:xfrm>
          <a:prstGeom prst="rect">
            <a:avLst/>
          </a:prstGeom>
          <a:noFill/>
        </p:spPr>
        <p:txBody>
          <a:bodyPr wrap="square">
            <a:spAutoFit/>
          </a:bodyPr>
          <a:lstStyle/>
          <a:p>
            <a:r>
              <a:rPr lang="en-US" altLang="ja-JP" sz="1600" dirty="0"/>
              <a:t>E </a:t>
            </a:r>
            <a:r>
              <a:rPr lang="en-US" altLang="ja-JP" sz="1600" dirty="0" err="1"/>
              <a:t>Zhuo</a:t>
            </a:r>
            <a:r>
              <a:rPr lang="en-US" altLang="ja-JP" sz="1600" dirty="0"/>
              <a:t> et al., </a:t>
            </a:r>
            <a:r>
              <a:rPr lang="en-US" altLang="ja-JP" sz="1600" i="1" dirty="0">
                <a:effectLst/>
              </a:rPr>
              <a:t>Oncol Lett,</a:t>
            </a:r>
            <a:r>
              <a:rPr lang="en-US" altLang="ja-JP" sz="1600" dirty="0"/>
              <a:t> </a:t>
            </a:r>
            <a:r>
              <a:rPr lang="en-US" altLang="ja-JP" sz="1600" b="1" dirty="0">
                <a:effectLst/>
                <a:latin typeface="+mj-lt"/>
              </a:rPr>
              <a:t>20</a:t>
            </a:r>
            <a:r>
              <a:rPr lang="ja-JP" altLang="en-US" sz="1600" b="1" dirty="0">
                <a:latin typeface="+mj-lt"/>
              </a:rPr>
              <a:t> </a:t>
            </a:r>
            <a:r>
              <a:rPr lang="en-US" altLang="ja-JP" sz="1600" dirty="0"/>
              <a:t>(2020)</a:t>
            </a:r>
            <a:endParaRPr lang="ja-JP" altLang="en-US" sz="1600" dirty="0"/>
          </a:p>
        </p:txBody>
      </p:sp>
      <p:pic>
        <p:nvPicPr>
          <p:cNvPr id="3" name="図 2">
            <a:extLst>
              <a:ext uri="{FF2B5EF4-FFF2-40B4-BE49-F238E27FC236}">
                <a16:creationId xmlns:a16="http://schemas.microsoft.com/office/drawing/2014/main" id="{1DC85F53-DC69-769A-090B-2C595C2962A9}"/>
              </a:ext>
            </a:extLst>
          </p:cNvPr>
          <p:cNvPicPr>
            <a:picLocks noChangeAspect="1"/>
          </p:cNvPicPr>
          <p:nvPr/>
        </p:nvPicPr>
        <p:blipFill>
          <a:blip r:embed="rId2"/>
          <a:stretch>
            <a:fillRect/>
          </a:stretch>
        </p:blipFill>
        <p:spPr>
          <a:xfrm>
            <a:off x="0" y="0"/>
            <a:ext cx="7134225" cy="2232593"/>
          </a:xfrm>
          <a:prstGeom prst="rect">
            <a:avLst/>
          </a:prstGeom>
        </p:spPr>
      </p:pic>
      <p:pic>
        <p:nvPicPr>
          <p:cNvPr id="8194" name="Picture 2">
            <a:extLst>
              <a:ext uri="{FF2B5EF4-FFF2-40B4-BE49-F238E27FC236}">
                <a16:creationId xmlns:a16="http://schemas.microsoft.com/office/drawing/2014/main" id="{D5CA19BC-7C86-3650-8C13-6C2E89325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749" y="2333625"/>
            <a:ext cx="7600501"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96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BE348F6A-BBA6-0D1C-A6BA-CA26A9B22829}"/>
              </a:ext>
            </a:extLst>
          </p:cNvPr>
          <p:cNvSpPr txBox="1"/>
          <p:nvPr/>
        </p:nvSpPr>
        <p:spPr>
          <a:xfrm>
            <a:off x="2498492" y="216670"/>
            <a:ext cx="7195016" cy="523220"/>
          </a:xfrm>
          <a:prstGeom prst="rect">
            <a:avLst/>
          </a:prstGeom>
          <a:noFill/>
        </p:spPr>
        <p:txBody>
          <a:bodyPr wrap="square">
            <a:spAutoFit/>
          </a:bodyPr>
          <a:lstStyle/>
          <a:p>
            <a:pPr algn="ctr"/>
            <a:r>
              <a:rPr lang="en-US" altLang="ja-JP" sz="2800" dirty="0"/>
              <a:t>Crypt</a:t>
            </a:r>
            <a:r>
              <a:rPr lang="ja-JP" altLang="en-US" sz="2800" dirty="0"/>
              <a:t>に幹細胞が存在する？</a:t>
            </a:r>
          </a:p>
        </p:txBody>
      </p:sp>
      <p:sp>
        <p:nvSpPr>
          <p:cNvPr id="12" name="テキスト ボックス 11">
            <a:extLst>
              <a:ext uri="{FF2B5EF4-FFF2-40B4-BE49-F238E27FC236}">
                <a16:creationId xmlns:a16="http://schemas.microsoft.com/office/drawing/2014/main" id="{DAA413FC-AA59-CD22-8E42-2C436156882F}"/>
              </a:ext>
            </a:extLst>
          </p:cNvPr>
          <p:cNvSpPr txBox="1"/>
          <p:nvPr/>
        </p:nvSpPr>
        <p:spPr>
          <a:xfrm>
            <a:off x="2148886" y="4048910"/>
            <a:ext cx="2643686" cy="461665"/>
          </a:xfrm>
          <a:prstGeom prst="rect">
            <a:avLst/>
          </a:prstGeom>
          <a:noFill/>
        </p:spPr>
        <p:txBody>
          <a:bodyPr wrap="square">
            <a:spAutoFit/>
          </a:bodyPr>
          <a:lstStyle/>
          <a:p>
            <a:pPr algn="ctr"/>
            <a:r>
              <a:rPr lang="en-US" altLang="ja-JP" sz="2400" dirty="0">
                <a:latin typeface="+mj-lt"/>
              </a:rPr>
              <a:t>TCF4-KO Day 1</a:t>
            </a:r>
            <a:endParaRPr lang="ja-JP" altLang="en-US" sz="2400" dirty="0">
              <a:latin typeface="+mj-lt"/>
            </a:endParaRPr>
          </a:p>
        </p:txBody>
      </p:sp>
      <p:sp>
        <p:nvSpPr>
          <p:cNvPr id="13" name="テキスト ボックス 12">
            <a:extLst>
              <a:ext uri="{FF2B5EF4-FFF2-40B4-BE49-F238E27FC236}">
                <a16:creationId xmlns:a16="http://schemas.microsoft.com/office/drawing/2014/main" id="{ED99EAB4-4B4A-CF29-9845-AB181B619FBB}"/>
              </a:ext>
            </a:extLst>
          </p:cNvPr>
          <p:cNvSpPr txBox="1"/>
          <p:nvPr/>
        </p:nvSpPr>
        <p:spPr>
          <a:xfrm>
            <a:off x="7610667" y="4048910"/>
            <a:ext cx="2643686" cy="461665"/>
          </a:xfrm>
          <a:prstGeom prst="rect">
            <a:avLst/>
          </a:prstGeom>
          <a:noFill/>
        </p:spPr>
        <p:txBody>
          <a:bodyPr wrap="square">
            <a:spAutoFit/>
          </a:bodyPr>
          <a:lstStyle/>
          <a:p>
            <a:pPr algn="ctr"/>
            <a:r>
              <a:rPr lang="en-US" altLang="ja-JP" sz="2400" dirty="0">
                <a:latin typeface="+mj-lt"/>
              </a:rPr>
              <a:t>TCF4-KO Day 7</a:t>
            </a:r>
            <a:endParaRPr lang="ja-JP" altLang="en-US" sz="2400" dirty="0">
              <a:latin typeface="+mj-lt"/>
            </a:endParaRPr>
          </a:p>
        </p:txBody>
      </p:sp>
      <p:sp>
        <p:nvSpPr>
          <p:cNvPr id="14" name="テキスト ボックス 13">
            <a:extLst>
              <a:ext uri="{FF2B5EF4-FFF2-40B4-BE49-F238E27FC236}">
                <a16:creationId xmlns:a16="http://schemas.microsoft.com/office/drawing/2014/main" id="{64DD0B3B-7CFA-F94B-BB8B-6CC5D0C09D91}"/>
              </a:ext>
            </a:extLst>
          </p:cNvPr>
          <p:cNvSpPr txBox="1"/>
          <p:nvPr/>
        </p:nvSpPr>
        <p:spPr>
          <a:xfrm>
            <a:off x="2265748" y="4808833"/>
            <a:ext cx="7660503" cy="870495"/>
          </a:xfrm>
          <a:prstGeom prst="rect">
            <a:avLst/>
          </a:prstGeom>
          <a:noFill/>
          <a:ln w="12700">
            <a:noFill/>
          </a:ln>
        </p:spPr>
        <p:txBody>
          <a:bodyPr wrap="square">
            <a:spAutoFit/>
          </a:bodyPr>
          <a:lstStyle/>
          <a:p>
            <a:pPr marL="342900" indent="-342900">
              <a:lnSpc>
                <a:spcPct val="150000"/>
              </a:lnSpc>
              <a:buFont typeface="Arial" panose="020B0604020202020204" pitchFamily="34" charset="0"/>
              <a:buChar char="•"/>
            </a:pPr>
            <a:r>
              <a:rPr kumimoji="1" lang="ja-JP" altLang="en-US" dirty="0">
                <a:ea typeface="Meiryo UI" panose="020B0604030504040204" pitchFamily="50" charset="-128"/>
                <a:cs typeface="Arial" panose="020B0604020202020204" pitchFamily="34" charset="0"/>
              </a:rPr>
              <a:t>絨毛の根元（</a:t>
            </a:r>
            <a:r>
              <a:rPr kumimoji="1" lang="en-US" altLang="ja-JP" dirty="0">
                <a:ea typeface="Meiryo UI" panose="020B0604030504040204" pitchFamily="50" charset="-128"/>
                <a:cs typeface="Arial" panose="020B0604020202020204" pitchFamily="34" charset="0"/>
              </a:rPr>
              <a:t>Crypt</a:t>
            </a:r>
            <a:r>
              <a:rPr kumimoji="1" lang="ja-JP" altLang="en-US" dirty="0">
                <a:ea typeface="Meiryo UI" panose="020B0604030504040204" pitchFamily="50" charset="-128"/>
                <a:cs typeface="Arial" panose="020B0604020202020204" pitchFamily="34" charset="0"/>
              </a:rPr>
              <a:t>）に、増殖活性の高い細胞集団が存在する。</a:t>
            </a:r>
            <a:endParaRPr lang="en-US" altLang="ja-JP" dirty="0">
              <a:ea typeface="Meiryo UI" panose="020B0604030504040204" pitchFamily="50" charset="-128"/>
              <a:cs typeface="Arial" panose="020B0604020202020204" pitchFamily="34" charset="0"/>
            </a:endParaRPr>
          </a:p>
          <a:p>
            <a:pPr marL="342900" indent="-342900">
              <a:lnSpc>
                <a:spcPct val="150000"/>
              </a:lnSpc>
              <a:buFont typeface="Arial" panose="020B0604020202020204" pitchFamily="34" charset="0"/>
              <a:buChar char="•"/>
            </a:pPr>
            <a:r>
              <a:rPr lang="en-US" altLang="ja-JP" dirty="0">
                <a:ea typeface="Meiryo UI" panose="020B0604030504040204" pitchFamily="50" charset="-128"/>
                <a:cs typeface="Arial" panose="020B0604020202020204" pitchFamily="34" charset="0"/>
              </a:rPr>
              <a:t>Wnt</a:t>
            </a:r>
            <a:r>
              <a:rPr lang="ja-JP" altLang="en-US" dirty="0">
                <a:ea typeface="Meiryo UI" panose="020B0604030504040204" pitchFamily="50" charset="-128"/>
                <a:cs typeface="Arial" panose="020B0604020202020204" pitchFamily="34" charset="0"/>
              </a:rPr>
              <a:t>シグナルの遮断により、これらの細胞集団が消失し、絨毛構造も破綻する。</a:t>
            </a:r>
            <a:endParaRPr kumimoji="1" lang="en-US" altLang="ja-JP" dirty="0">
              <a:ea typeface="Meiryo UI"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60F8542-BFC2-9DC7-7668-0688A475985B}"/>
              </a:ext>
            </a:extLst>
          </p:cNvPr>
          <p:cNvSpPr txBox="1"/>
          <p:nvPr/>
        </p:nvSpPr>
        <p:spPr>
          <a:xfrm>
            <a:off x="1511754" y="5895179"/>
            <a:ext cx="9168492" cy="707886"/>
          </a:xfrm>
          <a:prstGeom prst="rect">
            <a:avLst/>
          </a:prstGeom>
          <a:noFill/>
        </p:spPr>
        <p:txBody>
          <a:bodyPr wrap="square">
            <a:spAutoFit/>
          </a:bodyPr>
          <a:lstStyle/>
          <a:p>
            <a:pPr algn="ctr"/>
            <a:r>
              <a:rPr lang="en-US" altLang="ja-JP" sz="2000" dirty="0"/>
              <a:t>Crypt</a:t>
            </a:r>
            <a:r>
              <a:rPr lang="ja-JP" altLang="en-US" sz="2000" dirty="0"/>
              <a:t>に</a:t>
            </a:r>
            <a:r>
              <a:rPr lang="en-US" altLang="ja-JP" sz="2000" dirty="0"/>
              <a:t>Wnt</a:t>
            </a:r>
            <a:r>
              <a:rPr lang="ja-JP" altLang="en-US" sz="2000" dirty="0"/>
              <a:t>シグナル依存的な幹細胞が存在しており、絨毛構造を産み出している？</a:t>
            </a:r>
            <a:endParaRPr lang="en-US" altLang="ja-JP" sz="2000" dirty="0"/>
          </a:p>
          <a:p>
            <a:pPr algn="ctr"/>
            <a:r>
              <a:rPr lang="ja-JP" altLang="en-US" sz="2000" dirty="0"/>
              <a:t>ただマーカー遺伝子が見つからず、幹細胞の実態が不明。</a:t>
            </a:r>
          </a:p>
        </p:txBody>
      </p:sp>
      <p:pic>
        <p:nvPicPr>
          <p:cNvPr id="17" name="図 16">
            <a:extLst>
              <a:ext uri="{FF2B5EF4-FFF2-40B4-BE49-F238E27FC236}">
                <a16:creationId xmlns:a16="http://schemas.microsoft.com/office/drawing/2014/main" id="{38BE91E9-24A2-8962-435C-2E597F640BB2}"/>
              </a:ext>
            </a:extLst>
          </p:cNvPr>
          <p:cNvPicPr>
            <a:picLocks noChangeAspect="1"/>
          </p:cNvPicPr>
          <p:nvPr/>
        </p:nvPicPr>
        <p:blipFill>
          <a:blip r:embed="rId3"/>
          <a:stretch>
            <a:fillRect/>
          </a:stretch>
        </p:blipFill>
        <p:spPr>
          <a:xfrm>
            <a:off x="1511754" y="1030223"/>
            <a:ext cx="3944764" cy="3018687"/>
          </a:xfrm>
          <a:prstGeom prst="rect">
            <a:avLst/>
          </a:prstGeom>
        </p:spPr>
      </p:pic>
      <p:pic>
        <p:nvPicPr>
          <p:cNvPr id="19" name="図 18">
            <a:extLst>
              <a:ext uri="{FF2B5EF4-FFF2-40B4-BE49-F238E27FC236}">
                <a16:creationId xmlns:a16="http://schemas.microsoft.com/office/drawing/2014/main" id="{8A8A134A-38AC-3A67-F430-1DB7E6380067}"/>
              </a:ext>
            </a:extLst>
          </p:cNvPr>
          <p:cNvPicPr>
            <a:picLocks noChangeAspect="1"/>
          </p:cNvPicPr>
          <p:nvPr/>
        </p:nvPicPr>
        <p:blipFill>
          <a:blip r:embed="rId4"/>
          <a:stretch>
            <a:fillRect/>
          </a:stretch>
        </p:blipFill>
        <p:spPr>
          <a:xfrm>
            <a:off x="6896292" y="1034751"/>
            <a:ext cx="3993679" cy="3014159"/>
          </a:xfrm>
          <a:prstGeom prst="rect">
            <a:avLst/>
          </a:prstGeom>
        </p:spPr>
      </p:pic>
      <p:sp>
        <p:nvSpPr>
          <p:cNvPr id="2" name="左中かっこ 1">
            <a:extLst>
              <a:ext uri="{FF2B5EF4-FFF2-40B4-BE49-F238E27FC236}">
                <a16:creationId xmlns:a16="http://schemas.microsoft.com/office/drawing/2014/main" id="{58158640-9854-85D0-815F-6F69DCF9F9E7}"/>
              </a:ext>
            </a:extLst>
          </p:cNvPr>
          <p:cNvSpPr/>
          <p:nvPr/>
        </p:nvSpPr>
        <p:spPr>
          <a:xfrm rot="798251">
            <a:off x="1296884" y="1353640"/>
            <a:ext cx="372726" cy="1286423"/>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左中かっこ 2">
            <a:extLst>
              <a:ext uri="{FF2B5EF4-FFF2-40B4-BE49-F238E27FC236}">
                <a16:creationId xmlns:a16="http://schemas.microsoft.com/office/drawing/2014/main" id="{4225A6B7-59B4-60E4-791D-B585A65BC95F}"/>
              </a:ext>
            </a:extLst>
          </p:cNvPr>
          <p:cNvSpPr/>
          <p:nvPr/>
        </p:nvSpPr>
        <p:spPr>
          <a:xfrm rot="798251">
            <a:off x="1067385" y="2748512"/>
            <a:ext cx="372726" cy="418373"/>
          </a:xfrm>
          <a:prstGeom prst="lef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3D64FEDD-DED6-B500-2FA5-CEAD91E66C65}"/>
              </a:ext>
            </a:extLst>
          </p:cNvPr>
          <p:cNvSpPr txBox="1"/>
          <p:nvPr/>
        </p:nvSpPr>
        <p:spPr>
          <a:xfrm>
            <a:off x="-62739" y="1474625"/>
            <a:ext cx="1486761" cy="769441"/>
          </a:xfrm>
          <a:prstGeom prst="rect">
            <a:avLst/>
          </a:prstGeom>
          <a:noFill/>
        </p:spPr>
        <p:txBody>
          <a:bodyPr wrap="square">
            <a:spAutoFit/>
          </a:bodyPr>
          <a:lstStyle/>
          <a:p>
            <a:pPr algn="ctr"/>
            <a:r>
              <a:rPr lang="en-US" altLang="ja-JP" sz="2400" dirty="0">
                <a:solidFill>
                  <a:schemeClr val="accent2"/>
                </a:solidFill>
                <a:latin typeface="+mj-lt"/>
              </a:rPr>
              <a:t>Villus</a:t>
            </a:r>
          </a:p>
          <a:p>
            <a:pPr algn="ctr"/>
            <a:r>
              <a:rPr lang="ja-JP" altLang="en-US" sz="2000" dirty="0">
                <a:latin typeface="+mj-lt"/>
              </a:rPr>
              <a:t>（絨毛）</a:t>
            </a:r>
          </a:p>
        </p:txBody>
      </p:sp>
      <p:sp>
        <p:nvSpPr>
          <p:cNvPr id="5" name="テキスト ボックス 4">
            <a:extLst>
              <a:ext uri="{FF2B5EF4-FFF2-40B4-BE49-F238E27FC236}">
                <a16:creationId xmlns:a16="http://schemas.microsoft.com/office/drawing/2014/main" id="{852A6364-9807-849C-AA43-2C4D6F4714B4}"/>
              </a:ext>
            </a:extLst>
          </p:cNvPr>
          <p:cNvSpPr txBox="1"/>
          <p:nvPr/>
        </p:nvSpPr>
        <p:spPr>
          <a:xfrm>
            <a:off x="-184732" y="2434716"/>
            <a:ext cx="1486761" cy="769441"/>
          </a:xfrm>
          <a:prstGeom prst="rect">
            <a:avLst/>
          </a:prstGeom>
          <a:noFill/>
        </p:spPr>
        <p:txBody>
          <a:bodyPr wrap="square">
            <a:spAutoFit/>
          </a:bodyPr>
          <a:lstStyle/>
          <a:p>
            <a:pPr algn="ctr"/>
            <a:r>
              <a:rPr lang="en-US" altLang="ja-JP" sz="2400" dirty="0">
                <a:solidFill>
                  <a:schemeClr val="accent2"/>
                </a:solidFill>
                <a:latin typeface="+mj-lt"/>
              </a:rPr>
              <a:t>Crypts</a:t>
            </a:r>
          </a:p>
          <a:p>
            <a:pPr algn="ctr"/>
            <a:r>
              <a:rPr lang="ja-JP" altLang="en-US" sz="2000" dirty="0">
                <a:latin typeface="+mj-lt"/>
              </a:rPr>
              <a:t>（陰窩）</a:t>
            </a:r>
          </a:p>
        </p:txBody>
      </p:sp>
    </p:spTree>
    <p:extLst>
      <p:ext uri="{BB962C8B-B14F-4D97-AF65-F5344CB8AC3E}">
        <p14:creationId xmlns:p14="http://schemas.microsoft.com/office/powerpoint/2010/main" val="319093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74;p9" descr="屋内, 暗い, カラフル, 明かり が含まれている画像&#10;&#10;自動的に生成された説明">
            <a:extLst>
              <a:ext uri="{FF2B5EF4-FFF2-40B4-BE49-F238E27FC236}">
                <a16:creationId xmlns:a16="http://schemas.microsoft.com/office/drawing/2014/main" id="{8996D3AE-49D9-D515-D1F8-A4FC1AFD5121}"/>
              </a:ext>
            </a:extLst>
          </p:cNvPr>
          <p:cNvPicPr preferRelativeResize="0">
            <a:picLocks noChangeAspect="1"/>
          </p:cNvPicPr>
          <p:nvPr/>
        </p:nvPicPr>
        <p:blipFill rotWithShape="1">
          <a:blip r:embed="rId3">
            <a:alphaModFix/>
          </a:blip>
          <a:srcRect l="7294" t="7487" r="30117" b="3390"/>
          <a:stretch/>
        </p:blipFill>
        <p:spPr>
          <a:xfrm>
            <a:off x="3760196" y="1904614"/>
            <a:ext cx="4442964" cy="4267585"/>
          </a:xfrm>
          <a:prstGeom prst="rect">
            <a:avLst/>
          </a:prstGeom>
          <a:noFill/>
          <a:ln>
            <a:noFill/>
          </a:ln>
        </p:spPr>
      </p:pic>
      <p:pic>
        <p:nvPicPr>
          <p:cNvPr id="9" name="Google Shape;175;p9" descr="屋内, 暗い, カラフル, 明かり が含まれている画像&#10;&#10;自動的に生成された説明">
            <a:extLst>
              <a:ext uri="{FF2B5EF4-FFF2-40B4-BE49-F238E27FC236}">
                <a16:creationId xmlns:a16="http://schemas.microsoft.com/office/drawing/2014/main" id="{B2569DDC-EAE0-A690-C2DF-66160BBBC29E}"/>
              </a:ext>
            </a:extLst>
          </p:cNvPr>
          <p:cNvPicPr preferRelativeResize="0"/>
          <p:nvPr/>
        </p:nvPicPr>
        <p:blipFill rotWithShape="1">
          <a:blip r:embed="rId3">
            <a:alphaModFix/>
          </a:blip>
          <a:srcRect l="71412" t="50000" r="7528" b="3390"/>
          <a:stretch/>
        </p:blipFill>
        <p:spPr>
          <a:xfrm>
            <a:off x="8847398" y="1914142"/>
            <a:ext cx="2328167" cy="3372236"/>
          </a:xfrm>
          <a:prstGeom prst="rect">
            <a:avLst/>
          </a:prstGeom>
          <a:noFill/>
          <a:ln>
            <a:noFill/>
          </a:ln>
        </p:spPr>
      </p:pic>
      <p:sp>
        <p:nvSpPr>
          <p:cNvPr id="11" name="テキスト ボックス 10">
            <a:extLst>
              <a:ext uri="{FF2B5EF4-FFF2-40B4-BE49-F238E27FC236}">
                <a16:creationId xmlns:a16="http://schemas.microsoft.com/office/drawing/2014/main" id="{B0266300-2A03-0A21-DD96-BDE24CB99114}"/>
              </a:ext>
            </a:extLst>
          </p:cNvPr>
          <p:cNvSpPr txBox="1"/>
          <p:nvPr/>
        </p:nvSpPr>
        <p:spPr>
          <a:xfrm>
            <a:off x="5614153" y="1904614"/>
            <a:ext cx="2756918" cy="646331"/>
          </a:xfrm>
          <a:prstGeom prst="rect">
            <a:avLst/>
          </a:prstGeom>
          <a:noFill/>
        </p:spPr>
        <p:txBody>
          <a:bodyPr wrap="square">
            <a:spAutoFit/>
          </a:bodyPr>
          <a:lstStyle/>
          <a:p>
            <a:pPr algn="ctr"/>
            <a:r>
              <a:rPr lang="en-US" altLang="ja-JP" dirty="0">
                <a:solidFill>
                  <a:schemeClr val="bg1"/>
                </a:solidFill>
              </a:rPr>
              <a:t>Lgr5 stem cells at the Crypt Base</a:t>
            </a:r>
            <a:endParaRPr lang="ja-JP" altLang="en-US" dirty="0">
              <a:solidFill>
                <a:schemeClr val="bg1"/>
              </a:solidFill>
            </a:endParaRPr>
          </a:p>
        </p:txBody>
      </p:sp>
      <p:cxnSp>
        <p:nvCxnSpPr>
          <p:cNvPr id="12" name="直線コネクタ 11">
            <a:extLst>
              <a:ext uri="{FF2B5EF4-FFF2-40B4-BE49-F238E27FC236}">
                <a16:creationId xmlns:a16="http://schemas.microsoft.com/office/drawing/2014/main" id="{F5618D4E-AD18-4EE6-F96E-98EFDC0B667D}"/>
              </a:ext>
            </a:extLst>
          </p:cNvPr>
          <p:cNvCxnSpPr>
            <a:cxnSpLocks/>
          </p:cNvCxnSpPr>
          <p:nvPr/>
        </p:nvCxnSpPr>
        <p:spPr>
          <a:xfrm flipH="1" flipV="1">
            <a:off x="7994926" y="5652928"/>
            <a:ext cx="1060707" cy="519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360D2F6-081B-CA8C-6498-B9ED7636C379}"/>
              </a:ext>
            </a:extLst>
          </p:cNvPr>
          <p:cNvSpPr txBox="1"/>
          <p:nvPr/>
        </p:nvSpPr>
        <p:spPr>
          <a:xfrm>
            <a:off x="9093053" y="5972144"/>
            <a:ext cx="2328168" cy="400110"/>
          </a:xfrm>
          <a:prstGeom prst="rect">
            <a:avLst/>
          </a:prstGeom>
          <a:noFill/>
        </p:spPr>
        <p:txBody>
          <a:bodyPr wrap="square">
            <a:spAutoFit/>
          </a:bodyPr>
          <a:lstStyle/>
          <a:p>
            <a:r>
              <a:rPr lang="en-US" altLang="ja-JP" sz="2000" dirty="0"/>
              <a:t>LGR5</a:t>
            </a:r>
            <a:r>
              <a:rPr lang="en-US" altLang="ja-JP" sz="2000" baseline="30000" dirty="0"/>
              <a:t>+</a:t>
            </a:r>
            <a:r>
              <a:rPr lang="en-US" altLang="ja-JP" sz="2000" dirty="0"/>
              <a:t> stem cells?</a:t>
            </a:r>
            <a:endParaRPr lang="ja-JP" altLang="en-US" sz="2000" dirty="0"/>
          </a:p>
        </p:txBody>
      </p:sp>
      <p:pic>
        <p:nvPicPr>
          <p:cNvPr id="18" name="図 17">
            <a:extLst>
              <a:ext uri="{FF2B5EF4-FFF2-40B4-BE49-F238E27FC236}">
                <a16:creationId xmlns:a16="http://schemas.microsoft.com/office/drawing/2014/main" id="{F280E03B-3CD7-6058-DA44-9EF16AB07ED7}"/>
              </a:ext>
            </a:extLst>
          </p:cNvPr>
          <p:cNvPicPr>
            <a:picLocks noChangeAspect="1"/>
          </p:cNvPicPr>
          <p:nvPr/>
        </p:nvPicPr>
        <p:blipFill>
          <a:blip r:embed="rId4"/>
          <a:stretch>
            <a:fillRect/>
          </a:stretch>
        </p:blipFill>
        <p:spPr>
          <a:xfrm>
            <a:off x="2281433" y="163220"/>
            <a:ext cx="6086084" cy="1235659"/>
          </a:xfrm>
          <a:prstGeom prst="rect">
            <a:avLst/>
          </a:prstGeom>
        </p:spPr>
      </p:pic>
      <p:sp>
        <p:nvSpPr>
          <p:cNvPr id="19" name="テキスト ボックス 18">
            <a:extLst>
              <a:ext uri="{FF2B5EF4-FFF2-40B4-BE49-F238E27FC236}">
                <a16:creationId xmlns:a16="http://schemas.microsoft.com/office/drawing/2014/main" id="{B788C1D1-700B-47CD-BBC1-CBB5F5153506}"/>
              </a:ext>
            </a:extLst>
          </p:cNvPr>
          <p:cNvSpPr txBox="1"/>
          <p:nvPr/>
        </p:nvSpPr>
        <p:spPr>
          <a:xfrm>
            <a:off x="8648700" y="316342"/>
            <a:ext cx="3291878" cy="584775"/>
          </a:xfrm>
          <a:prstGeom prst="rect">
            <a:avLst/>
          </a:prstGeom>
          <a:noFill/>
        </p:spPr>
        <p:txBody>
          <a:bodyPr wrap="square">
            <a:spAutoFit/>
          </a:bodyPr>
          <a:lstStyle/>
          <a:p>
            <a:pPr algn="r"/>
            <a:r>
              <a:rPr lang="en-US" altLang="ja-JP" sz="1600" dirty="0"/>
              <a:t>N Barker et al., </a:t>
            </a:r>
            <a:r>
              <a:rPr lang="en-US" altLang="ja-JP" sz="1600" i="1" dirty="0">
                <a:effectLst/>
              </a:rPr>
              <a:t>Nature,</a:t>
            </a:r>
            <a:r>
              <a:rPr lang="en-US" altLang="ja-JP" sz="1600" dirty="0"/>
              <a:t> </a:t>
            </a:r>
            <a:r>
              <a:rPr lang="en-US" altLang="ja-JP" sz="1600" b="1" dirty="0">
                <a:effectLst/>
                <a:latin typeface="+mj-lt"/>
              </a:rPr>
              <a:t>449</a:t>
            </a:r>
            <a:r>
              <a:rPr lang="ja-JP" altLang="en-US" sz="1600" b="1" dirty="0">
                <a:latin typeface="+mj-lt"/>
              </a:rPr>
              <a:t> </a:t>
            </a:r>
            <a:r>
              <a:rPr lang="en-US" altLang="ja-JP" sz="1600" dirty="0"/>
              <a:t>(2007)</a:t>
            </a:r>
          </a:p>
          <a:p>
            <a:pPr algn="r"/>
            <a:r>
              <a:rPr lang="ja-JP" altLang="en-US" sz="1600" dirty="0"/>
              <a:t>引用：</a:t>
            </a:r>
            <a:r>
              <a:rPr lang="en-US" altLang="ja-JP" sz="1600" dirty="0"/>
              <a:t>6,029</a:t>
            </a:r>
            <a:r>
              <a:rPr lang="ja-JP" altLang="en-US" sz="1600" dirty="0"/>
              <a:t>回</a:t>
            </a:r>
          </a:p>
        </p:txBody>
      </p:sp>
      <p:sp>
        <p:nvSpPr>
          <p:cNvPr id="2" name="正方形/長方形 1">
            <a:extLst>
              <a:ext uri="{FF2B5EF4-FFF2-40B4-BE49-F238E27FC236}">
                <a16:creationId xmlns:a16="http://schemas.microsoft.com/office/drawing/2014/main" id="{0F5EF400-5388-F6E3-CC42-3E3D5D16BF7B}"/>
              </a:ext>
            </a:extLst>
          </p:cNvPr>
          <p:cNvSpPr/>
          <p:nvPr/>
        </p:nvSpPr>
        <p:spPr>
          <a:xfrm>
            <a:off x="6354617" y="1199734"/>
            <a:ext cx="849747" cy="189909"/>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337921-6474-E253-399A-8AA97C1B0DFA}"/>
              </a:ext>
            </a:extLst>
          </p:cNvPr>
          <p:cNvSpPr/>
          <p:nvPr/>
        </p:nvSpPr>
        <p:spPr>
          <a:xfrm>
            <a:off x="2255403" y="1009825"/>
            <a:ext cx="849747" cy="189909"/>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1F56068E-C459-6886-F1E3-5ED46F2072D0}"/>
              </a:ext>
            </a:extLst>
          </p:cNvPr>
          <p:cNvPicPr>
            <a:picLocks noChangeAspect="1"/>
          </p:cNvPicPr>
          <p:nvPr/>
        </p:nvPicPr>
        <p:blipFill>
          <a:blip r:embed="rId5"/>
          <a:stretch>
            <a:fillRect/>
          </a:stretch>
        </p:blipFill>
        <p:spPr>
          <a:xfrm>
            <a:off x="623281" y="2059590"/>
            <a:ext cx="2329187" cy="2738819"/>
          </a:xfrm>
          <a:prstGeom prst="rect">
            <a:avLst/>
          </a:prstGeom>
        </p:spPr>
      </p:pic>
      <p:sp>
        <p:nvSpPr>
          <p:cNvPr id="8" name="テキスト ボックス 7">
            <a:extLst>
              <a:ext uri="{FF2B5EF4-FFF2-40B4-BE49-F238E27FC236}">
                <a16:creationId xmlns:a16="http://schemas.microsoft.com/office/drawing/2014/main" id="{E92115B3-D6EB-6020-A3D8-9C18A2579BBC}"/>
              </a:ext>
            </a:extLst>
          </p:cNvPr>
          <p:cNvSpPr txBox="1"/>
          <p:nvPr/>
        </p:nvSpPr>
        <p:spPr>
          <a:xfrm>
            <a:off x="770950" y="4841110"/>
            <a:ext cx="2033851" cy="400110"/>
          </a:xfrm>
          <a:prstGeom prst="rect">
            <a:avLst/>
          </a:prstGeom>
          <a:noFill/>
        </p:spPr>
        <p:txBody>
          <a:bodyPr wrap="square">
            <a:spAutoFit/>
          </a:bodyPr>
          <a:lstStyle/>
          <a:p>
            <a:pPr algn="ctr"/>
            <a:r>
              <a:rPr lang="en-US" altLang="ja-JP" sz="2000" dirty="0"/>
              <a:t>Dr. Nick Barker</a:t>
            </a:r>
            <a:endParaRPr lang="ja-JP" altLang="en-US" sz="2000" dirty="0"/>
          </a:p>
        </p:txBody>
      </p:sp>
    </p:spTree>
    <p:extLst>
      <p:ext uri="{BB962C8B-B14F-4D97-AF65-F5344CB8AC3E}">
        <p14:creationId xmlns:p14="http://schemas.microsoft.com/office/powerpoint/2010/main" val="1908846689"/>
      </p:ext>
    </p:extLst>
  </p:cSld>
  <p:clrMapOvr>
    <a:masterClrMapping/>
  </p:clrMapOvr>
</p:sld>
</file>

<file path=ppt/theme/theme1.xml><?xml version="1.0" encoding="utf-8"?>
<a:theme xmlns:a="http://schemas.openxmlformats.org/drawingml/2006/main" name="Office テーマ">
  <a:themeElements>
    <a:clrScheme name="ユーザー定義 2">
      <a:dk1>
        <a:sysClr val="windowText" lastClr="000000"/>
      </a:dk1>
      <a:lt1>
        <a:sysClr val="window" lastClr="FFFFFF"/>
      </a:lt1>
      <a:dk2>
        <a:srgbClr val="44546A"/>
      </a:dk2>
      <a:lt2>
        <a:srgbClr val="E7E6E6"/>
      </a:lt2>
      <a:accent1>
        <a:srgbClr val="30A3B3"/>
      </a:accent1>
      <a:accent2>
        <a:srgbClr val="FF0066"/>
      </a:accent2>
      <a:accent3>
        <a:srgbClr val="A5A5A5"/>
      </a:accent3>
      <a:accent4>
        <a:srgbClr val="FFC000"/>
      </a:accent4>
      <a:accent5>
        <a:srgbClr val="5B9BD5"/>
      </a:accent5>
      <a:accent6>
        <a:srgbClr val="70AD47"/>
      </a:accent6>
      <a:hlink>
        <a:srgbClr val="0563C1"/>
      </a:hlink>
      <a:folHlink>
        <a:srgbClr val="954F72"/>
      </a:folHlink>
    </a:clrScheme>
    <a:fontScheme name="ユーザー定義 3">
      <a:majorFont>
        <a:latin typeface="Segoe UI Semibold"/>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5C83B50-BCC6-4F88-A562-660F1AD6A004}" vid="{0E92F717-208F-41F0-B1C9-EE680CA27FD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5606</TotalTime>
  <Words>4313</Words>
  <Application>Microsoft Office PowerPoint</Application>
  <PresentationFormat>ワイド画面</PresentationFormat>
  <Paragraphs>467</Paragraphs>
  <Slides>76</Slides>
  <Notes>24</Notes>
  <HiddenSlides>9</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76</vt:i4>
      </vt:variant>
    </vt:vector>
  </HeadingPairs>
  <TitlesOfParts>
    <vt:vector size="84" baseType="lpstr">
      <vt:lpstr>Meiryo UI</vt:lpstr>
      <vt:lpstr>游ゴシック</vt:lpstr>
      <vt:lpstr>Arial</vt:lpstr>
      <vt:lpstr>Cambria Math</vt:lpstr>
      <vt:lpstr>Segoe UI</vt:lpstr>
      <vt:lpstr>Segoe UI Semibold</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芳樹 橋本</dc:creator>
  <cp:lastModifiedBy>芳樹 橋本</cp:lastModifiedBy>
  <cp:revision>122</cp:revision>
  <dcterms:created xsi:type="dcterms:W3CDTF">2023-12-10T06:53:38Z</dcterms:created>
  <dcterms:modified xsi:type="dcterms:W3CDTF">2024-01-08T04:21:08Z</dcterms:modified>
</cp:coreProperties>
</file>